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0"/>
  </p:notesMasterIdLst>
  <p:sldIdLst>
    <p:sldId id="256" r:id="rId2"/>
    <p:sldId id="257" r:id="rId3"/>
    <p:sldId id="259" r:id="rId4"/>
    <p:sldId id="281" r:id="rId5"/>
    <p:sldId id="299" r:id="rId6"/>
    <p:sldId id="300" r:id="rId7"/>
    <p:sldId id="321" r:id="rId8"/>
    <p:sldId id="297" r:id="rId9"/>
    <p:sldId id="301" r:id="rId10"/>
    <p:sldId id="284" r:id="rId11"/>
    <p:sldId id="290" r:id="rId12"/>
    <p:sldId id="287" r:id="rId13"/>
    <p:sldId id="319" r:id="rId14"/>
    <p:sldId id="317" r:id="rId15"/>
    <p:sldId id="289" r:id="rId16"/>
    <p:sldId id="288" r:id="rId17"/>
    <p:sldId id="285" r:id="rId18"/>
    <p:sldId id="292" r:id="rId19"/>
    <p:sldId id="291" r:id="rId20"/>
    <p:sldId id="293" r:id="rId21"/>
    <p:sldId id="295" r:id="rId22"/>
    <p:sldId id="315" r:id="rId23"/>
    <p:sldId id="314" r:id="rId24"/>
    <p:sldId id="296" r:id="rId25"/>
    <p:sldId id="318" r:id="rId26"/>
    <p:sldId id="262" r:id="rId27"/>
    <p:sldId id="267" r:id="rId28"/>
    <p:sldId id="303" r:id="rId29"/>
    <p:sldId id="263" r:id="rId30"/>
    <p:sldId id="304" r:id="rId31"/>
    <p:sldId id="305" r:id="rId32"/>
    <p:sldId id="269" r:id="rId33"/>
    <p:sldId id="306" r:id="rId34"/>
    <p:sldId id="266" r:id="rId35"/>
    <p:sldId id="270" r:id="rId36"/>
    <p:sldId id="280" r:id="rId37"/>
    <p:sldId id="271" r:id="rId38"/>
    <p:sldId id="260" r:id="rId39"/>
    <p:sldId id="322" r:id="rId40"/>
    <p:sldId id="272" r:id="rId41"/>
    <p:sldId id="273" r:id="rId42"/>
    <p:sldId id="274" r:id="rId43"/>
    <p:sldId id="320" r:id="rId44"/>
    <p:sldId id="275" r:id="rId45"/>
    <p:sldId id="277" r:id="rId46"/>
    <p:sldId id="278" r:id="rId47"/>
    <p:sldId id="279" r:id="rId48"/>
    <p:sldId id="323" r:id="rId49"/>
    <p:sldId id="324" r:id="rId50"/>
    <p:sldId id="325" r:id="rId51"/>
    <p:sldId id="326" r:id="rId52"/>
    <p:sldId id="327" r:id="rId53"/>
    <p:sldId id="328" r:id="rId54"/>
    <p:sldId id="329" r:id="rId55"/>
    <p:sldId id="330" r:id="rId56"/>
    <p:sldId id="331" r:id="rId57"/>
    <p:sldId id="332" r:id="rId58"/>
    <p:sldId id="333" r:id="rId5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C00"/>
    <a:srgbClr val="87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100" d="100"/>
          <a:sy n="100" d="100"/>
        </p:scale>
        <p:origin x="-80" y="-72"/>
      </p:cViewPr>
      <p:guideLst>
        <p:guide orient="horz" pos="4319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notesMaster" Target="notesMasters/notesMaster1.xml"/><Relationship Id="rId61" Type="http://schemas.openxmlformats.org/officeDocument/2006/relationships/printerSettings" Target="printerSettings/printerSettings1.bin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DD2D4-B5E0-8A45-A955-789BF3712BD4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3331E-6B77-5B42-8660-5E60BFC443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6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last lecture we talked about neutral theory</a:t>
            </a:r>
            <a:r>
              <a:rPr lang="en-US" baseline="0" dirty="0" smtClean="0"/>
              <a:t> and we did simulations – we found that it takes a lot of CPU power to </a:t>
            </a:r>
            <a:r>
              <a:rPr lang="en-US" baseline="0" smtClean="0"/>
              <a:t>do them …..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F28A7-BAEA-8741-8B7C-F3D76932D0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098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</a:p>
          <a:p>
            <a:r>
              <a:rPr lang="en-US" baseline="0" dirty="0" smtClean="0"/>
              <a:t>ATTENTION – it’s not the solution to all your problems.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12192 cores on cx1 (2013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jan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76*10*2*8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859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12192 cores on cx1 (2013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jan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76*10*2*8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859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13558 cores on cx1 (2013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jan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1395 nodes</a:t>
            </a: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859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859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Jobs running under the queuing system have their working directory set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$TMPDIR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means that temporary and scratch files are on fast disk and are automatically deleted</a:t>
            </a:r>
            <a:r>
              <a:rPr lang="en-GB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8367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massively parallel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ICE (cx2):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login.cx2.hpc.ic.ac.uk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very large shared memory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UV (ax3):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ax3.hpc.ic.ac.uk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massively parallel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ICE (cx2):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login.cx2.hpc.ic.ac.uk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very large shared memory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UV (ax3):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ax3.hpc.ic.ac.uk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massively parallel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ICE (cx2):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login.cx2.hpc.ic.ac.uk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very large shared memory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UV (ax3):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ax3.hpc.ic.ac.uk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massively parallel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ICE (cx2):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login.cx2.hpc.ic.ac.uk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very large shared memory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UV (ax3):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ax3.hpc.ic.ac.uk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Check that</a:t>
            </a:r>
            <a:r>
              <a:rPr lang="en-US" baseline="0" dirty="0" smtClean="0"/>
              <a:t> you have new line </a:t>
            </a:r>
            <a:r>
              <a:rPr lang="en-US" baseline="0" dirty="0" err="1" smtClean="0"/>
              <a:t>caracters</a:t>
            </a:r>
            <a:r>
              <a:rPr lang="en-US" baseline="0" dirty="0" smtClean="0"/>
              <a:t> in properly (don’t just copy and paste)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Check that</a:t>
            </a:r>
            <a:r>
              <a:rPr lang="en-US" baseline="0" dirty="0" smtClean="0"/>
              <a:t> you have new line </a:t>
            </a:r>
            <a:r>
              <a:rPr lang="en-US" baseline="0" dirty="0" err="1" smtClean="0"/>
              <a:t>caracters</a:t>
            </a:r>
            <a:r>
              <a:rPr lang="en-US" baseline="0" dirty="0" smtClean="0"/>
              <a:t> in properly (don’t just copy and paste)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massively parallel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ICE (cx2):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login.cx2.hpc.ic.ac.uk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very large shared memory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UV (ax3):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ax3.hpc.ic.ac.uk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massively parallel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ICE (cx2):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login.cx2.hpc.ic.ac.uk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very large shared memory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UV (ax3):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ax3.hpc.ic.ac.uk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massively parallel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ICE (cx2):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login.cx2.hpc.ic.ac.uk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very large shared memory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UV (ax3):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ax3.hpc.ic.ac.uk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massively parallel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ICE (cx2):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login.cx2.hpc.ic.ac.uk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very large shared memory system SGI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Altix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UV (ax3):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ax3.hpc.ic.ac.uk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211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home messages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00707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home messages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00707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home messages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007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graphics cards</a:t>
            </a:r>
            <a:r>
              <a:rPr lang="en-US" baseline="0" dirty="0" smtClean="0"/>
              <a:t> and problems that are not embarrassingly parallel, talk about Moore’s law and the </a:t>
            </a:r>
            <a:r>
              <a:rPr lang="en-US" baseline="0" dirty="0" err="1" smtClean="0"/>
              <a:t>revlopution</a:t>
            </a:r>
            <a:r>
              <a:rPr lang="en-US" baseline="0" dirty="0" smtClean="0"/>
              <a:t> of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3331E-6B77-5B42-8660-5E60BFC443F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997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226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644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192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285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53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883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192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454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632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354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077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887E26-6743-8C43-B4BE-089D5C59F756}" type="datetimeFigureOut">
              <a:rPr lang="en-US" smtClean="0"/>
              <a:t>27/11/17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2620F-5BFF-6441-BC1A-42AF2E23EE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96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7" Type="http://schemas.openxmlformats.org/officeDocument/2006/relationships/image" Target="../media/image10.jpg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7" Type="http://schemas.openxmlformats.org/officeDocument/2006/relationships/image" Target="../media/image10.jpg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2.jpg"/><Relationship Id="rId6" Type="http://schemas.openxmlformats.org/officeDocument/2006/relationships/image" Target="../media/image13.jpg"/><Relationship Id="rId7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2.jpg"/><Relationship Id="rId6" Type="http://schemas.openxmlformats.org/officeDocument/2006/relationships/image" Target="../media/image13.jpg"/><Relationship Id="rId7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2.jpg"/><Relationship Id="rId6" Type="http://schemas.openxmlformats.org/officeDocument/2006/relationships/image" Target="../media/image13.jpg"/><Relationship Id="rId7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6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6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6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jp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jp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081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How do you parallelize your code?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err="1" smtClean="0">
                <a:solidFill>
                  <a:schemeClr val="bg1"/>
                </a:solidFill>
                <a:latin typeface="Courier New"/>
                <a:cs typeface="Courier New"/>
              </a:rPr>
              <a:t>as.numeric</a:t>
            </a:r>
            <a:r>
              <a:rPr lang="en-US" sz="2500" dirty="0">
                <a:solidFill>
                  <a:schemeClr val="bg1"/>
                </a:solidFill>
                <a:latin typeface="Courier New"/>
                <a:cs typeface="Courier New"/>
              </a:rPr>
              <a:t>(</a:t>
            </a:r>
            <a:r>
              <a:rPr lang="en-US" sz="2500" dirty="0" err="1">
                <a:solidFill>
                  <a:schemeClr val="bg1"/>
                </a:solidFill>
                <a:latin typeface="Courier New"/>
                <a:cs typeface="Courier New"/>
              </a:rPr>
              <a:t>Sys.getenv</a:t>
            </a:r>
            <a:r>
              <a:rPr lang="en-US" sz="2500" dirty="0">
                <a:solidFill>
                  <a:schemeClr val="bg1"/>
                </a:solidFill>
                <a:latin typeface="Courier New"/>
                <a:cs typeface="Courier New"/>
              </a:rPr>
              <a:t>("PBS_ARRAY_INDEX"))</a:t>
            </a:r>
          </a:p>
          <a:p>
            <a:pPr lvl="1"/>
            <a:r>
              <a:rPr lang="en-US" sz="2500" dirty="0" smtClean="0">
                <a:solidFill>
                  <a:schemeClr val="bg1"/>
                </a:solidFill>
              </a:rPr>
              <a:t>Should be used in your code to give a simulation number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sz="2500" dirty="0" smtClean="0">
                <a:solidFill>
                  <a:srgbClr val="000000"/>
                </a:solidFill>
              </a:rPr>
              <a:t>Before</a:t>
            </a:r>
          </a:p>
          <a:p>
            <a:pPr marL="457200" lvl="1" indent="0">
              <a:buNone/>
            </a:pPr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 smtClean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47999" y="2230438"/>
            <a:ext cx="5246687" cy="75406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Simulation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7" name="Oval 6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510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How do you parallelize your code?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err="1" smtClean="0">
                <a:solidFill>
                  <a:schemeClr val="bg1"/>
                </a:solidFill>
                <a:latin typeface="Courier New"/>
                <a:cs typeface="Courier New"/>
              </a:rPr>
              <a:t>as.numeric</a:t>
            </a:r>
            <a:r>
              <a:rPr lang="en-US" sz="2500" dirty="0">
                <a:solidFill>
                  <a:schemeClr val="bg1"/>
                </a:solidFill>
                <a:latin typeface="Courier New"/>
                <a:cs typeface="Courier New"/>
              </a:rPr>
              <a:t>(</a:t>
            </a:r>
            <a:r>
              <a:rPr lang="en-US" sz="2500" dirty="0" err="1">
                <a:solidFill>
                  <a:schemeClr val="bg1"/>
                </a:solidFill>
                <a:latin typeface="Courier New"/>
                <a:cs typeface="Courier New"/>
              </a:rPr>
              <a:t>Sys.getenv</a:t>
            </a:r>
            <a:r>
              <a:rPr lang="en-US" sz="2500" dirty="0">
                <a:solidFill>
                  <a:schemeClr val="bg1"/>
                </a:solidFill>
                <a:latin typeface="Courier New"/>
                <a:cs typeface="Courier New"/>
              </a:rPr>
              <a:t>("PBS_ARRAY_INDEX"))</a:t>
            </a:r>
          </a:p>
          <a:p>
            <a:pPr lvl="1"/>
            <a:r>
              <a:rPr lang="en-US" sz="2500" dirty="0" smtClean="0">
                <a:solidFill>
                  <a:schemeClr val="bg1"/>
                </a:solidFill>
              </a:rPr>
              <a:t>Should be used in your code to give a simulation number</a:t>
            </a:r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sz="2500" dirty="0" smtClean="0">
                <a:solidFill>
                  <a:srgbClr val="000000"/>
                </a:solidFill>
              </a:rPr>
              <a:t>Before</a:t>
            </a:r>
          </a:p>
          <a:p>
            <a:pPr marL="457200" lvl="1" indent="0">
              <a:buNone/>
            </a:pPr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sz="2500" dirty="0" smtClean="0">
                <a:solidFill>
                  <a:srgbClr val="000000"/>
                </a:solidFill>
              </a:rPr>
              <a:t>Now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7999" y="2230438"/>
            <a:ext cx="5246687" cy="75406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Simulation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7999" y="3660775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7999" y="4562474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7999" y="5445122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542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How do you parallelize your code?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500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pPr lvl="1"/>
            <a:r>
              <a:rPr lang="en-US" sz="2500" dirty="0" smtClean="0">
                <a:solidFill>
                  <a:srgbClr val="000000"/>
                </a:solidFill>
              </a:rPr>
              <a:t>Should be used in your code to give a simulation number</a:t>
            </a:r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sz="2500" dirty="0" smtClean="0">
                <a:solidFill>
                  <a:srgbClr val="000000"/>
                </a:solidFill>
              </a:rPr>
              <a:t>Before</a:t>
            </a:r>
          </a:p>
          <a:p>
            <a:pPr marL="457200" lvl="1" indent="0">
              <a:buNone/>
            </a:pPr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sz="2500" dirty="0" smtClean="0">
                <a:solidFill>
                  <a:srgbClr val="000000"/>
                </a:solidFill>
              </a:rPr>
              <a:t>Now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7999" y="2230438"/>
            <a:ext cx="5246687" cy="75406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Simulation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7999" y="3660775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7999" y="4562474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7999" y="5445122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844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44500" y="729457"/>
            <a:ext cx="3632200" cy="165576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for 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in 1 : 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10 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914400" y="254000"/>
            <a:ext cx="215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your PC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503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44500" y="729457"/>
            <a:ext cx="3632200" cy="165576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for 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in 1 : 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10 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3400" y="41076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42600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38200" y="44124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90600" y="45648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143000" y="47172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295400" y="48696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50220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600200" y="51744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752600" y="53268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905000" y="5479258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413500" y="2245519"/>
            <a:ext cx="2616200" cy="1521619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00000">
                <a:schemeClr val="accent6">
                  <a:lumMod val="40000"/>
                  <a:lumOff val="60000"/>
                </a:schemeClr>
              </a:gs>
            </a:gsLst>
          </a:gra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Shell script on the cluster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cxnSp>
        <p:nvCxnSpPr>
          <p:cNvPr id="27" name="Straight Arrow Connector 26"/>
          <p:cNvCxnSpPr>
            <a:stCxn id="25" idx="2"/>
          </p:cNvCxnSpPr>
          <p:nvPr/>
        </p:nvCxnSpPr>
        <p:spPr>
          <a:xfrm flipH="1">
            <a:off x="7137400" y="3767138"/>
            <a:ext cx="584200" cy="3405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5" idx="2"/>
          </p:cNvCxnSpPr>
          <p:nvPr/>
        </p:nvCxnSpPr>
        <p:spPr>
          <a:xfrm flipH="1">
            <a:off x="7289800" y="3767138"/>
            <a:ext cx="431800" cy="4929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5" idx="2"/>
          </p:cNvCxnSpPr>
          <p:nvPr/>
        </p:nvCxnSpPr>
        <p:spPr>
          <a:xfrm flipH="1">
            <a:off x="7442200" y="3767138"/>
            <a:ext cx="279400" cy="6453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5" idx="2"/>
          </p:cNvCxnSpPr>
          <p:nvPr/>
        </p:nvCxnSpPr>
        <p:spPr>
          <a:xfrm flipH="1">
            <a:off x="7594600" y="3767138"/>
            <a:ext cx="127000" cy="7977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5" idx="2"/>
          </p:cNvCxnSpPr>
          <p:nvPr/>
        </p:nvCxnSpPr>
        <p:spPr>
          <a:xfrm>
            <a:off x="7721600" y="3767138"/>
            <a:ext cx="25400" cy="9501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5" idx="2"/>
          </p:cNvCxnSpPr>
          <p:nvPr/>
        </p:nvCxnSpPr>
        <p:spPr>
          <a:xfrm>
            <a:off x="7721600" y="3767138"/>
            <a:ext cx="177800" cy="11025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5" idx="2"/>
          </p:cNvCxnSpPr>
          <p:nvPr/>
        </p:nvCxnSpPr>
        <p:spPr>
          <a:xfrm>
            <a:off x="7721600" y="3767138"/>
            <a:ext cx="330200" cy="12549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5" idx="2"/>
          </p:cNvCxnSpPr>
          <p:nvPr/>
        </p:nvCxnSpPr>
        <p:spPr>
          <a:xfrm>
            <a:off x="7721600" y="3767138"/>
            <a:ext cx="482600" cy="14073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5" idx="2"/>
          </p:cNvCxnSpPr>
          <p:nvPr/>
        </p:nvCxnSpPr>
        <p:spPr>
          <a:xfrm>
            <a:off x="7721600" y="3767138"/>
            <a:ext cx="635000" cy="15597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5" idx="2"/>
          </p:cNvCxnSpPr>
          <p:nvPr/>
        </p:nvCxnSpPr>
        <p:spPr>
          <a:xfrm>
            <a:off x="7721600" y="3767138"/>
            <a:ext cx="787400" cy="17121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914400" y="254000"/>
            <a:ext cx="215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your PC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457700" y="3397806"/>
            <a:ext cx="195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HPC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964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How do you parallelize your code?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500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pPr lvl="1"/>
            <a:r>
              <a:rPr lang="en-US" sz="2500" dirty="0" smtClean="0">
                <a:solidFill>
                  <a:srgbClr val="000000"/>
                </a:solidFill>
              </a:rPr>
              <a:t>Should be used in your code to give a simulation number</a:t>
            </a:r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sz="2500" dirty="0" smtClean="0">
                <a:solidFill>
                  <a:srgbClr val="000000"/>
                </a:solidFill>
              </a:rPr>
              <a:t>Before</a:t>
            </a:r>
          </a:p>
          <a:p>
            <a:pPr marL="457200" lvl="1" indent="0">
              <a:buNone/>
            </a:pPr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500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sz="2500" dirty="0" smtClean="0">
                <a:solidFill>
                  <a:srgbClr val="000000"/>
                </a:solidFill>
              </a:rPr>
              <a:t>Now</a:t>
            </a:r>
          </a:p>
        </p:txBody>
      </p:sp>
      <p:sp>
        <p:nvSpPr>
          <p:cNvPr id="3" name="Rectangle 2"/>
          <p:cNvSpPr/>
          <p:nvPr/>
        </p:nvSpPr>
        <p:spPr>
          <a:xfrm>
            <a:off x="3047999" y="2230438"/>
            <a:ext cx="5246687" cy="75406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7999" y="3660775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7999" y="4562474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7999" y="5445122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3119441" y="2317749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Any seed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3119444" y="3763961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Any seed ?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3119444" y="4662486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Any seed ?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3119447" y="5546666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Any seed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150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How do you parallelize your code?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500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pPr lvl="1"/>
            <a:r>
              <a:rPr lang="en-US" sz="2500" dirty="0" smtClean="0">
                <a:solidFill>
                  <a:srgbClr val="000000"/>
                </a:solidFill>
              </a:rPr>
              <a:t>Should be used in your code to give a simulation number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Pseudo random numbers</a:t>
            </a:r>
          </a:p>
          <a:p>
            <a:pPr lvl="1"/>
            <a:r>
              <a:rPr lang="en-US" sz="2500" dirty="0">
                <a:solidFill>
                  <a:srgbClr val="000000"/>
                </a:solidFill>
              </a:rPr>
              <a:t>Given a certain random number seed, you get the same sequence of random numbers every time</a:t>
            </a:r>
          </a:p>
          <a:p>
            <a:pPr lvl="1"/>
            <a:r>
              <a:rPr lang="en-US" sz="2500" dirty="0">
                <a:solidFill>
                  <a:srgbClr val="000000"/>
                </a:solidFill>
              </a:rPr>
              <a:t>Each simulation should have a different </a:t>
            </a:r>
            <a:r>
              <a:rPr lang="en-US" sz="2500" dirty="0" smtClean="0">
                <a:solidFill>
                  <a:srgbClr val="000000"/>
                </a:solidFill>
              </a:rPr>
              <a:t>seed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7999" y="3660775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7999" y="4562474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7999" y="5445122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3119444" y="3763961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1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3119444" y="4662486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2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3119447" y="5546666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562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Handling memory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91960" y="1250603"/>
            <a:ext cx="8335020" cy="4927091"/>
            <a:chOff x="349085" y="861666"/>
            <a:chExt cx="8335020" cy="4927091"/>
          </a:xfrm>
        </p:grpSpPr>
        <p:pic>
          <p:nvPicPr>
            <p:cNvPr id="3" name="Picture 2" descr="KT600_BlockDiagram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4192" y="1804132"/>
              <a:ext cx="2630116" cy="3984625"/>
            </a:xfrm>
            <a:prstGeom prst="rect">
              <a:avLst/>
            </a:prstGeom>
          </p:spPr>
        </p:pic>
        <p:pic>
          <p:nvPicPr>
            <p:cNvPr id="6" name="Picture 5" descr="HDD  Eric Gaba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4376" y="3642360"/>
              <a:ext cx="2889729" cy="1437640"/>
            </a:xfrm>
            <a:prstGeom prst="rect">
              <a:avLst/>
            </a:prstGeom>
          </p:spPr>
        </p:pic>
        <p:pic>
          <p:nvPicPr>
            <p:cNvPr id="8" name="Picture 7" descr="Memory_module_DDRAM_20-03-2006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085" y="1643064"/>
              <a:ext cx="2910415" cy="2182811"/>
            </a:xfrm>
            <a:prstGeom prst="rect">
              <a:avLst/>
            </a:prstGeom>
          </p:spPr>
        </p:pic>
        <p:sp>
          <p:nvSpPr>
            <p:cNvPr id="9" name="Right Arrow 8"/>
            <p:cNvSpPr/>
            <p:nvPr/>
          </p:nvSpPr>
          <p:spPr>
            <a:xfrm>
              <a:off x="5095876" y="3635375"/>
              <a:ext cx="865188" cy="1444625"/>
            </a:xfrm>
            <a:prstGeom prst="rightArrow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 descr="Intel_80486DX2_top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27438" y="861666"/>
              <a:ext cx="1658938" cy="13570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2255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Handling memory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85585" y="1056560"/>
            <a:ext cx="8568769" cy="5410664"/>
            <a:chOff x="285585" y="1056560"/>
            <a:chExt cx="8568769" cy="5410664"/>
          </a:xfrm>
        </p:grpSpPr>
        <p:grpSp>
          <p:nvGrpSpPr>
            <p:cNvPr id="25" name="Group 24"/>
            <p:cNvGrpSpPr/>
            <p:nvPr/>
          </p:nvGrpSpPr>
          <p:grpSpPr>
            <a:xfrm>
              <a:off x="285585" y="1056560"/>
              <a:ext cx="8568769" cy="5134690"/>
              <a:chOff x="285585" y="1056560"/>
              <a:chExt cx="8568769" cy="5134690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4382343" y="3547705"/>
                <a:ext cx="4472011" cy="2643545"/>
                <a:chOff x="349085" y="861666"/>
                <a:chExt cx="8335020" cy="4927091"/>
              </a:xfrm>
            </p:grpSpPr>
            <p:pic>
              <p:nvPicPr>
                <p:cNvPr id="13" name="Picture 12" descr="KT600_BlockDiagram.jpg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14192" y="1804132"/>
                  <a:ext cx="2630116" cy="3984625"/>
                </a:xfrm>
                <a:prstGeom prst="rect">
                  <a:avLst/>
                </a:prstGeom>
              </p:spPr>
            </p:pic>
            <p:pic>
              <p:nvPicPr>
                <p:cNvPr id="14" name="Picture 13" descr="HDD  Eric Gaba.jp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94376" y="3642360"/>
                  <a:ext cx="2889729" cy="1437640"/>
                </a:xfrm>
                <a:prstGeom prst="rect">
                  <a:avLst/>
                </a:prstGeom>
              </p:spPr>
            </p:pic>
            <p:pic>
              <p:nvPicPr>
                <p:cNvPr id="15" name="Picture 14" descr="Memory_module_DDRAM_20-03-2006.jp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9085" y="1643064"/>
                  <a:ext cx="2910415" cy="2182811"/>
                </a:xfrm>
                <a:prstGeom prst="rect">
                  <a:avLst/>
                </a:prstGeom>
              </p:spPr>
            </p:pic>
            <p:sp>
              <p:nvSpPr>
                <p:cNvPr id="16" name="Right Arrow 15"/>
                <p:cNvSpPr/>
                <p:nvPr/>
              </p:nvSpPr>
              <p:spPr>
                <a:xfrm>
                  <a:off x="5095876" y="3635375"/>
                  <a:ext cx="865188" cy="1444625"/>
                </a:xfrm>
                <a:prstGeom prst="rightArrow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7" name="Picture 16" descr="Intel_80486DX2_top.jpg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27438" y="861666"/>
                  <a:ext cx="1658938" cy="1357041"/>
                </a:xfrm>
                <a:prstGeom prst="rect">
                  <a:avLst/>
                </a:prstGeom>
              </p:spPr>
            </p:pic>
          </p:grpSp>
          <p:grpSp>
            <p:nvGrpSpPr>
              <p:cNvPr id="18" name="Group 17"/>
              <p:cNvGrpSpPr/>
              <p:nvPr/>
            </p:nvGrpSpPr>
            <p:grpSpPr>
              <a:xfrm>
                <a:off x="285585" y="1056560"/>
                <a:ext cx="4472011" cy="2643545"/>
                <a:chOff x="349085" y="861666"/>
                <a:chExt cx="8335020" cy="4927091"/>
              </a:xfrm>
            </p:grpSpPr>
            <p:pic>
              <p:nvPicPr>
                <p:cNvPr id="19" name="Picture 18" descr="KT600_BlockDiagram.jpg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14192" y="1804132"/>
                  <a:ext cx="2630116" cy="3984625"/>
                </a:xfrm>
                <a:prstGeom prst="rect">
                  <a:avLst/>
                </a:prstGeom>
              </p:spPr>
            </p:pic>
            <p:pic>
              <p:nvPicPr>
                <p:cNvPr id="20" name="Picture 19" descr="HDD  Eric Gaba.jp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94376" y="3642360"/>
                  <a:ext cx="2889729" cy="1437640"/>
                </a:xfrm>
                <a:prstGeom prst="rect">
                  <a:avLst/>
                </a:prstGeom>
              </p:spPr>
            </p:pic>
            <p:pic>
              <p:nvPicPr>
                <p:cNvPr id="21" name="Picture 20" descr="Memory_module_DDRAM_20-03-2006.jp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9085" y="1643064"/>
                  <a:ext cx="2910415" cy="2182811"/>
                </a:xfrm>
                <a:prstGeom prst="rect">
                  <a:avLst/>
                </a:prstGeom>
              </p:spPr>
            </p:pic>
            <p:sp>
              <p:nvSpPr>
                <p:cNvPr id="22" name="Right Arrow 21"/>
                <p:cNvSpPr/>
                <p:nvPr/>
              </p:nvSpPr>
              <p:spPr>
                <a:xfrm>
                  <a:off x="5095876" y="3635375"/>
                  <a:ext cx="865188" cy="1444625"/>
                </a:xfrm>
                <a:prstGeom prst="rightArrow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3" name="Picture 22" descr="Intel_80486DX2_top.jpg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27438" y="861666"/>
                  <a:ext cx="1658938" cy="1357041"/>
                </a:xfrm>
                <a:prstGeom prst="rect">
                  <a:avLst/>
                </a:prstGeom>
              </p:spPr>
            </p:pic>
          </p:grpSp>
          <p:pic>
            <p:nvPicPr>
              <p:cNvPr id="5" name="Picture 4" descr="800px-Switch-and-nest.jp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4895" y="1056560"/>
                <a:ext cx="2878667" cy="2159000"/>
              </a:xfrm>
              <a:prstGeom prst="rect">
                <a:avLst/>
              </a:prstGeom>
            </p:spPr>
          </p:pic>
          <p:sp>
            <p:nvSpPr>
              <p:cNvPr id="7" name="Freeform 6"/>
              <p:cNvSpPr/>
              <p:nvPr/>
            </p:nvSpPr>
            <p:spPr>
              <a:xfrm>
                <a:off x="2928938" y="1276076"/>
                <a:ext cx="2476500" cy="1395883"/>
              </a:xfrm>
              <a:custGeom>
                <a:avLst/>
                <a:gdLst>
                  <a:gd name="connsiteX0" fmla="*/ 0 w 2476500"/>
                  <a:gd name="connsiteY0" fmla="*/ 1375049 h 1395883"/>
                  <a:gd name="connsiteX1" fmla="*/ 222250 w 2476500"/>
                  <a:gd name="connsiteY1" fmla="*/ 1382987 h 1395883"/>
                  <a:gd name="connsiteX2" fmla="*/ 738187 w 2476500"/>
                  <a:gd name="connsiteY2" fmla="*/ 1224237 h 1395883"/>
                  <a:gd name="connsiteX3" fmla="*/ 1039812 w 2476500"/>
                  <a:gd name="connsiteY3" fmla="*/ 660674 h 1395883"/>
                  <a:gd name="connsiteX4" fmla="*/ 1039812 w 2476500"/>
                  <a:gd name="connsiteY4" fmla="*/ 9799 h 1395883"/>
                  <a:gd name="connsiteX5" fmla="*/ 571500 w 2476500"/>
                  <a:gd name="connsiteY5" fmla="*/ 295549 h 1395883"/>
                  <a:gd name="connsiteX6" fmla="*/ 944562 w 2476500"/>
                  <a:gd name="connsiteY6" fmla="*/ 660674 h 1395883"/>
                  <a:gd name="connsiteX7" fmla="*/ 1365250 w 2476500"/>
                  <a:gd name="connsiteY7" fmla="*/ 708299 h 1395883"/>
                  <a:gd name="connsiteX8" fmla="*/ 2143125 w 2476500"/>
                  <a:gd name="connsiteY8" fmla="*/ 263799 h 1395883"/>
                  <a:gd name="connsiteX9" fmla="*/ 2476500 w 2476500"/>
                  <a:gd name="connsiteY9" fmla="*/ 112987 h 139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76500" h="1395883">
                    <a:moveTo>
                      <a:pt x="0" y="1375049"/>
                    </a:moveTo>
                    <a:cubicBezTo>
                      <a:pt x="49609" y="1391585"/>
                      <a:pt x="99219" y="1408122"/>
                      <a:pt x="222250" y="1382987"/>
                    </a:cubicBezTo>
                    <a:cubicBezTo>
                      <a:pt x="345281" y="1357852"/>
                      <a:pt x="601927" y="1344622"/>
                      <a:pt x="738187" y="1224237"/>
                    </a:cubicBezTo>
                    <a:cubicBezTo>
                      <a:pt x="874447" y="1103852"/>
                      <a:pt x="989541" y="863080"/>
                      <a:pt x="1039812" y="660674"/>
                    </a:cubicBezTo>
                    <a:cubicBezTo>
                      <a:pt x="1090083" y="458268"/>
                      <a:pt x="1117864" y="70653"/>
                      <a:pt x="1039812" y="9799"/>
                    </a:cubicBezTo>
                    <a:cubicBezTo>
                      <a:pt x="961760" y="-51055"/>
                      <a:pt x="587375" y="187070"/>
                      <a:pt x="571500" y="295549"/>
                    </a:cubicBezTo>
                    <a:cubicBezTo>
                      <a:pt x="555625" y="404028"/>
                      <a:pt x="812270" y="591882"/>
                      <a:pt x="944562" y="660674"/>
                    </a:cubicBezTo>
                    <a:cubicBezTo>
                      <a:pt x="1076854" y="729466"/>
                      <a:pt x="1165489" y="774445"/>
                      <a:pt x="1365250" y="708299"/>
                    </a:cubicBezTo>
                    <a:cubicBezTo>
                      <a:pt x="1565011" y="642153"/>
                      <a:pt x="1957917" y="363018"/>
                      <a:pt x="2143125" y="263799"/>
                    </a:cubicBezTo>
                    <a:cubicBezTo>
                      <a:pt x="2328333" y="164580"/>
                      <a:pt x="2476500" y="112987"/>
                      <a:pt x="2476500" y="112987"/>
                    </a:cubicBezTo>
                  </a:path>
                </a:pathLst>
              </a:cu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Freeform 23"/>
              <p:cNvSpPr/>
              <p:nvPr/>
            </p:nvSpPr>
            <p:spPr>
              <a:xfrm>
                <a:off x="6953250" y="3079750"/>
                <a:ext cx="913380" cy="2074680"/>
              </a:xfrm>
              <a:custGeom>
                <a:avLst/>
                <a:gdLst>
                  <a:gd name="connsiteX0" fmla="*/ 0 w 913380"/>
                  <a:gd name="connsiteY0" fmla="*/ 2063750 h 2074680"/>
                  <a:gd name="connsiteX1" fmla="*/ 396875 w 913380"/>
                  <a:gd name="connsiteY1" fmla="*/ 2055813 h 2074680"/>
                  <a:gd name="connsiteX2" fmla="*/ 730250 w 913380"/>
                  <a:gd name="connsiteY2" fmla="*/ 1889125 h 2074680"/>
                  <a:gd name="connsiteX3" fmla="*/ 912813 w 913380"/>
                  <a:gd name="connsiteY3" fmla="*/ 1412875 h 2074680"/>
                  <a:gd name="connsiteX4" fmla="*/ 674688 w 913380"/>
                  <a:gd name="connsiteY4" fmla="*/ 1039813 h 2074680"/>
                  <a:gd name="connsiteX5" fmla="*/ 206375 w 913380"/>
                  <a:gd name="connsiteY5" fmla="*/ 809625 h 2074680"/>
                  <a:gd name="connsiteX6" fmla="*/ 95250 w 913380"/>
                  <a:gd name="connsiteY6" fmla="*/ 333375 h 2074680"/>
                  <a:gd name="connsiteX7" fmla="*/ 325438 w 913380"/>
                  <a:gd name="connsiteY7" fmla="*/ 0 h 2074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3380" h="2074680">
                    <a:moveTo>
                      <a:pt x="0" y="2063750"/>
                    </a:moveTo>
                    <a:cubicBezTo>
                      <a:pt x="137583" y="2074333"/>
                      <a:pt x="275167" y="2084917"/>
                      <a:pt x="396875" y="2055813"/>
                    </a:cubicBezTo>
                    <a:cubicBezTo>
                      <a:pt x="518583" y="2026709"/>
                      <a:pt x="644260" y="1996281"/>
                      <a:pt x="730250" y="1889125"/>
                    </a:cubicBezTo>
                    <a:cubicBezTo>
                      <a:pt x="816240" y="1781969"/>
                      <a:pt x="922073" y="1554427"/>
                      <a:pt x="912813" y="1412875"/>
                    </a:cubicBezTo>
                    <a:cubicBezTo>
                      <a:pt x="903553" y="1271323"/>
                      <a:pt x="792428" y="1140355"/>
                      <a:pt x="674688" y="1039813"/>
                    </a:cubicBezTo>
                    <a:cubicBezTo>
                      <a:pt x="556948" y="939271"/>
                      <a:pt x="302948" y="927365"/>
                      <a:pt x="206375" y="809625"/>
                    </a:cubicBezTo>
                    <a:cubicBezTo>
                      <a:pt x="109802" y="691885"/>
                      <a:pt x="75406" y="468313"/>
                      <a:pt x="95250" y="333375"/>
                    </a:cubicBezTo>
                    <a:cubicBezTo>
                      <a:pt x="115094" y="198437"/>
                      <a:pt x="325438" y="0"/>
                      <a:pt x="325438" y="0"/>
                    </a:cubicBezTo>
                  </a:path>
                </a:pathLst>
              </a:cu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6" name="Picture 25" descr="servers2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585" y="3966951"/>
              <a:ext cx="3751875" cy="25002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273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Handling memory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Save </a:t>
            </a:r>
            <a:r>
              <a:rPr lang="en-US" sz="2500" dirty="0">
                <a:solidFill>
                  <a:srgbClr val="000000"/>
                </a:solidFill>
              </a:rPr>
              <a:t>your results in memory and then write to disk at the end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193658" y="3322099"/>
            <a:ext cx="4934091" cy="3115583"/>
            <a:chOff x="285585" y="1056560"/>
            <a:chExt cx="8568769" cy="5410664"/>
          </a:xfrm>
        </p:grpSpPr>
        <p:grpSp>
          <p:nvGrpSpPr>
            <p:cNvPr id="23" name="Group 22"/>
            <p:cNvGrpSpPr/>
            <p:nvPr/>
          </p:nvGrpSpPr>
          <p:grpSpPr>
            <a:xfrm>
              <a:off x="285585" y="1056560"/>
              <a:ext cx="8568769" cy="5134690"/>
              <a:chOff x="285585" y="1056560"/>
              <a:chExt cx="8568769" cy="5134690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4382343" y="3547705"/>
                <a:ext cx="4472011" cy="2643545"/>
                <a:chOff x="349085" y="861666"/>
                <a:chExt cx="8335020" cy="4927091"/>
              </a:xfrm>
            </p:grpSpPr>
            <p:pic>
              <p:nvPicPr>
                <p:cNvPr id="35" name="Picture 34" descr="KT600_BlockDiagram.jpg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14192" y="1804132"/>
                  <a:ext cx="2630116" cy="3984625"/>
                </a:xfrm>
                <a:prstGeom prst="rect">
                  <a:avLst/>
                </a:prstGeom>
              </p:spPr>
            </p:pic>
            <p:pic>
              <p:nvPicPr>
                <p:cNvPr id="36" name="Picture 35" descr="HDD  Eric Gaba.jp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94376" y="3642360"/>
                  <a:ext cx="2889729" cy="1437640"/>
                </a:xfrm>
                <a:prstGeom prst="rect">
                  <a:avLst/>
                </a:prstGeom>
              </p:spPr>
            </p:pic>
            <p:pic>
              <p:nvPicPr>
                <p:cNvPr id="37" name="Picture 36" descr="Memory_module_DDRAM_20-03-2006.jp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9085" y="1643064"/>
                  <a:ext cx="2910415" cy="2182811"/>
                </a:xfrm>
                <a:prstGeom prst="rect">
                  <a:avLst/>
                </a:prstGeom>
              </p:spPr>
            </p:pic>
            <p:sp>
              <p:nvSpPr>
                <p:cNvPr id="38" name="Right Arrow 37"/>
                <p:cNvSpPr/>
                <p:nvPr/>
              </p:nvSpPr>
              <p:spPr>
                <a:xfrm>
                  <a:off x="5095876" y="3635375"/>
                  <a:ext cx="865188" cy="1444625"/>
                </a:xfrm>
                <a:prstGeom prst="rightArrow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9" name="Picture 38" descr="Intel_80486DX2_top.jpg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27438" y="861666"/>
                  <a:ext cx="1658938" cy="1357041"/>
                </a:xfrm>
                <a:prstGeom prst="rect">
                  <a:avLst/>
                </a:prstGeom>
              </p:spPr>
            </p:pic>
          </p:grpSp>
          <p:grpSp>
            <p:nvGrpSpPr>
              <p:cNvPr id="26" name="Group 25"/>
              <p:cNvGrpSpPr/>
              <p:nvPr/>
            </p:nvGrpSpPr>
            <p:grpSpPr>
              <a:xfrm>
                <a:off x="285585" y="1056560"/>
                <a:ext cx="4472011" cy="2643545"/>
                <a:chOff x="349085" y="861666"/>
                <a:chExt cx="8335020" cy="4927091"/>
              </a:xfrm>
            </p:grpSpPr>
            <p:pic>
              <p:nvPicPr>
                <p:cNvPr id="30" name="Picture 29" descr="KT600_BlockDiagram.jpg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14192" y="1804132"/>
                  <a:ext cx="2630116" cy="3984625"/>
                </a:xfrm>
                <a:prstGeom prst="rect">
                  <a:avLst/>
                </a:prstGeom>
              </p:spPr>
            </p:pic>
            <p:pic>
              <p:nvPicPr>
                <p:cNvPr id="31" name="Picture 30" descr="HDD  Eric Gaba.jp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94376" y="3642360"/>
                  <a:ext cx="2889729" cy="1437640"/>
                </a:xfrm>
                <a:prstGeom prst="rect">
                  <a:avLst/>
                </a:prstGeom>
              </p:spPr>
            </p:pic>
            <p:pic>
              <p:nvPicPr>
                <p:cNvPr id="32" name="Picture 31" descr="Memory_module_DDRAM_20-03-2006.jp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9085" y="1643064"/>
                  <a:ext cx="2910415" cy="2182811"/>
                </a:xfrm>
                <a:prstGeom prst="rect">
                  <a:avLst/>
                </a:prstGeom>
              </p:spPr>
            </p:pic>
            <p:sp>
              <p:nvSpPr>
                <p:cNvPr id="33" name="Right Arrow 32"/>
                <p:cNvSpPr/>
                <p:nvPr/>
              </p:nvSpPr>
              <p:spPr>
                <a:xfrm>
                  <a:off x="5095876" y="3635375"/>
                  <a:ext cx="865188" cy="1444625"/>
                </a:xfrm>
                <a:prstGeom prst="rightArrow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4" name="Picture 33" descr="Intel_80486DX2_top.jpg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27438" y="861666"/>
                  <a:ext cx="1658938" cy="1357041"/>
                </a:xfrm>
                <a:prstGeom prst="rect">
                  <a:avLst/>
                </a:prstGeom>
              </p:spPr>
            </p:pic>
          </p:grpSp>
          <p:pic>
            <p:nvPicPr>
              <p:cNvPr id="27" name="Picture 26" descr="800px-Switch-and-nest.jp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4895" y="1056560"/>
                <a:ext cx="2878667" cy="2159000"/>
              </a:xfrm>
              <a:prstGeom prst="rect">
                <a:avLst/>
              </a:prstGeom>
            </p:spPr>
          </p:pic>
          <p:sp>
            <p:nvSpPr>
              <p:cNvPr id="28" name="Freeform 27"/>
              <p:cNvSpPr/>
              <p:nvPr/>
            </p:nvSpPr>
            <p:spPr>
              <a:xfrm>
                <a:off x="2928938" y="1276076"/>
                <a:ext cx="2476500" cy="1395883"/>
              </a:xfrm>
              <a:custGeom>
                <a:avLst/>
                <a:gdLst>
                  <a:gd name="connsiteX0" fmla="*/ 0 w 2476500"/>
                  <a:gd name="connsiteY0" fmla="*/ 1375049 h 1395883"/>
                  <a:gd name="connsiteX1" fmla="*/ 222250 w 2476500"/>
                  <a:gd name="connsiteY1" fmla="*/ 1382987 h 1395883"/>
                  <a:gd name="connsiteX2" fmla="*/ 738187 w 2476500"/>
                  <a:gd name="connsiteY2" fmla="*/ 1224237 h 1395883"/>
                  <a:gd name="connsiteX3" fmla="*/ 1039812 w 2476500"/>
                  <a:gd name="connsiteY3" fmla="*/ 660674 h 1395883"/>
                  <a:gd name="connsiteX4" fmla="*/ 1039812 w 2476500"/>
                  <a:gd name="connsiteY4" fmla="*/ 9799 h 1395883"/>
                  <a:gd name="connsiteX5" fmla="*/ 571500 w 2476500"/>
                  <a:gd name="connsiteY5" fmla="*/ 295549 h 1395883"/>
                  <a:gd name="connsiteX6" fmla="*/ 944562 w 2476500"/>
                  <a:gd name="connsiteY6" fmla="*/ 660674 h 1395883"/>
                  <a:gd name="connsiteX7" fmla="*/ 1365250 w 2476500"/>
                  <a:gd name="connsiteY7" fmla="*/ 708299 h 1395883"/>
                  <a:gd name="connsiteX8" fmla="*/ 2143125 w 2476500"/>
                  <a:gd name="connsiteY8" fmla="*/ 263799 h 1395883"/>
                  <a:gd name="connsiteX9" fmla="*/ 2476500 w 2476500"/>
                  <a:gd name="connsiteY9" fmla="*/ 112987 h 139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76500" h="1395883">
                    <a:moveTo>
                      <a:pt x="0" y="1375049"/>
                    </a:moveTo>
                    <a:cubicBezTo>
                      <a:pt x="49609" y="1391585"/>
                      <a:pt x="99219" y="1408122"/>
                      <a:pt x="222250" y="1382987"/>
                    </a:cubicBezTo>
                    <a:cubicBezTo>
                      <a:pt x="345281" y="1357852"/>
                      <a:pt x="601927" y="1344622"/>
                      <a:pt x="738187" y="1224237"/>
                    </a:cubicBezTo>
                    <a:cubicBezTo>
                      <a:pt x="874447" y="1103852"/>
                      <a:pt x="989541" y="863080"/>
                      <a:pt x="1039812" y="660674"/>
                    </a:cubicBezTo>
                    <a:cubicBezTo>
                      <a:pt x="1090083" y="458268"/>
                      <a:pt x="1117864" y="70653"/>
                      <a:pt x="1039812" y="9799"/>
                    </a:cubicBezTo>
                    <a:cubicBezTo>
                      <a:pt x="961760" y="-51055"/>
                      <a:pt x="587375" y="187070"/>
                      <a:pt x="571500" y="295549"/>
                    </a:cubicBezTo>
                    <a:cubicBezTo>
                      <a:pt x="555625" y="404028"/>
                      <a:pt x="812270" y="591882"/>
                      <a:pt x="944562" y="660674"/>
                    </a:cubicBezTo>
                    <a:cubicBezTo>
                      <a:pt x="1076854" y="729466"/>
                      <a:pt x="1165489" y="774445"/>
                      <a:pt x="1365250" y="708299"/>
                    </a:cubicBezTo>
                    <a:cubicBezTo>
                      <a:pt x="1565011" y="642153"/>
                      <a:pt x="1957917" y="363018"/>
                      <a:pt x="2143125" y="263799"/>
                    </a:cubicBezTo>
                    <a:cubicBezTo>
                      <a:pt x="2328333" y="164580"/>
                      <a:pt x="2476500" y="112987"/>
                      <a:pt x="2476500" y="112987"/>
                    </a:cubicBezTo>
                  </a:path>
                </a:pathLst>
              </a:cu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Freeform 28"/>
              <p:cNvSpPr/>
              <p:nvPr/>
            </p:nvSpPr>
            <p:spPr>
              <a:xfrm>
                <a:off x="6953250" y="3079750"/>
                <a:ext cx="913380" cy="2074680"/>
              </a:xfrm>
              <a:custGeom>
                <a:avLst/>
                <a:gdLst>
                  <a:gd name="connsiteX0" fmla="*/ 0 w 913380"/>
                  <a:gd name="connsiteY0" fmla="*/ 2063750 h 2074680"/>
                  <a:gd name="connsiteX1" fmla="*/ 396875 w 913380"/>
                  <a:gd name="connsiteY1" fmla="*/ 2055813 h 2074680"/>
                  <a:gd name="connsiteX2" fmla="*/ 730250 w 913380"/>
                  <a:gd name="connsiteY2" fmla="*/ 1889125 h 2074680"/>
                  <a:gd name="connsiteX3" fmla="*/ 912813 w 913380"/>
                  <a:gd name="connsiteY3" fmla="*/ 1412875 h 2074680"/>
                  <a:gd name="connsiteX4" fmla="*/ 674688 w 913380"/>
                  <a:gd name="connsiteY4" fmla="*/ 1039813 h 2074680"/>
                  <a:gd name="connsiteX5" fmla="*/ 206375 w 913380"/>
                  <a:gd name="connsiteY5" fmla="*/ 809625 h 2074680"/>
                  <a:gd name="connsiteX6" fmla="*/ 95250 w 913380"/>
                  <a:gd name="connsiteY6" fmla="*/ 333375 h 2074680"/>
                  <a:gd name="connsiteX7" fmla="*/ 325438 w 913380"/>
                  <a:gd name="connsiteY7" fmla="*/ 0 h 2074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3380" h="2074680">
                    <a:moveTo>
                      <a:pt x="0" y="2063750"/>
                    </a:moveTo>
                    <a:cubicBezTo>
                      <a:pt x="137583" y="2074333"/>
                      <a:pt x="275167" y="2084917"/>
                      <a:pt x="396875" y="2055813"/>
                    </a:cubicBezTo>
                    <a:cubicBezTo>
                      <a:pt x="518583" y="2026709"/>
                      <a:pt x="644260" y="1996281"/>
                      <a:pt x="730250" y="1889125"/>
                    </a:cubicBezTo>
                    <a:cubicBezTo>
                      <a:pt x="816240" y="1781969"/>
                      <a:pt x="922073" y="1554427"/>
                      <a:pt x="912813" y="1412875"/>
                    </a:cubicBezTo>
                    <a:cubicBezTo>
                      <a:pt x="903553" y="1271323"/>
                      <a:pt x="792428" y="1140355"/>
                      <a:pt x="674688" y="1039813"/>
                    </a:cubicBezTo>
                    <a:cubicBezTo>
                      <a:pt x="556948" y="939271"/>
                      <a:pt x="302948" y="927365"/>
                      <a:pt x="206375" y="809625"/>
                    </a:cubicBezTo>
                    <a:cubicBezTo>
                      <a:pt x="109802" y="691885"/>
                      <a:pt x="75406" y="468313"/>
                      <a:pt x="95250" y="333375"/>
                    </a:cubicBezTo>
                    <a:cubicBezTo>
                      <a:pt x="115094" y="198437"/>
                      <a:pt x="325438" y="0"/>
                      <a:pt x="325438" y="0"/>
                    </a:cubicBezTo>
                  </a:path>
                </a:pathLst>
              </a:cu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4" name="Picture 23" descr="servers2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585" y="3966951"/>
              <a:ext cx="3751875" cy="25002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424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BM_Blue_Gene_P_supercomputer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87"/>
          <a:stretch/>
        </p:blipFill>
        <p:spPr>
          <a:xfrm>
            <a:off x="-1" y="-108921"/>
            <a:ext cx="9142414" cy="699232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499711"/>
            <a:ext cx="3672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Photo: Argonne </a:t>
            </a:r>
            <a:r>
              <a:rPr lang="en-US" b="1" dirty="0"/>
              <a:t>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4067138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Handling memory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Save </a:t>
            </a:r>
            <a:r>
              <a:rPr lang="en-US" sz="2500" dirty="0">
                <a:solidFill>
                  <a:srgbClr val="000000"/>
                </a:solidFill>
              </a:rPr>
              <a:t>your results in memory and then write to disk at the end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Output your code to a series of files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52499" y="3763961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52499" y="4665660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52499" y="5548308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1023944" y="3867147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1</a:t>
            </a:r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1023944" y="4765672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2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1023947" y="5649852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3</a:t>
            </a:r>
            <a:endParaRPr lang="en-US" dirty="0"/>
          </a:p>
        </p:txBody>
      </p:sp>
      <p:sp>
        <p:nvSpPr>
          <p:cNvPr id="3" name="Right Arrow 2"/>
          <p:cNvSpPr/>
          <p:nvPr/>
        </p:nvSpPr>
        <p:spPr>
          <a:xfrm>
            <a:off x="5659438" y="3763961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>
            <a:off x="5659438" y="4665660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/>
          <p:cNvSpPr/>
          <p:nvPr/>
        </p:nvSpPr>
        <p:spPr>
          <a:xfrm>
            <a:off x="5659438" y="5548308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18" name="Oval 17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7493000" y="3763961"/>
            <a:ext cx="13573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Output1.rda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493000" y="4649784"/>
            <a:ext cx="13573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Output2.rda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7493000" y="5548308"/>
            <a:ext cx="13573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Output3.rda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568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Handling memory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Save </a:t>
            </a:r>
            <a:r>
              <a:rPr lang="en-US" sz="2500" dirty="0">
                <a:solidFill>
                  <a:srgbClr val="000000"/>
                </a:solidFill>
              </a:rPr>
              <a:t>your results in memory and then write to disk at the end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Output your code to a series of files</a:t>
            </a:r>
          </a:p>
          <a:p>
            <a:r>
              <a:rPr lang="en-US" sz="2500" dirty="0">
                <a:solidFill>
                  <a:srgbClr val="000000"/>
                </a:solidFill>
              </a:rPr>
              <a:t>Write local code to read in your series of </a:t>
            </a:r>
            <a:r>
              <a:rPr lang="en-US" sz="2500" dirty="0" smtClean="0">
                <a:solidFill>
                  <a:srgbClr val="000000"/>
                </a:solidFill>
              </a:rPr>
              <a:t>files </a:t>
            </a:r>
            <a:r>
              <a:rPr lang="en-US" sz="2500" dirty="0">
                <a:solidFill>
                  <a:srgbClr val="000000"/>
                </a:solidFill>
              </a:rPr>
              <a:t>automatically</a:t>
            </a: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52499" y="3763961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52499" y="4665660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52499" y="5548308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1023944" y="3867147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1</a:t>
            </a:r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1023944" y="4765672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2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1023947" y="5649852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3</a:t>
            </a:r>
            <a:endParaRPr lang="en-US" dirty="0"/>
          </a:p>
        </p:txBody>
      </p:sp>
      <p:sp>
        <p:nvSpPr>
          <p:cNvPr id="3" name="Right Arrow 2"/>
          <p:cNvSpPr/>
          <p:nvPr/>
        </p:nvSpPr>
        <p:spPr>
          <a:xfrm>
            <a:off x="5659438" y="3763961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>
            <a:off x="5659438" y="4665660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/>
          <p:cNvSpPr/>
          <p:nvPr/>
        </p:nvSpPr>
        <p:spPr>
          <a:xfrm>
            <a:off x="5659438" y="5548308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493000" y="3763961"/>
            <a:ext cx="13573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Output1.rda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493000" y="4649784"/>
            <a:ext cx="13573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Output2.rda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93000" y="5548308"/>
            <a:ext cx="13573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Output3.rda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337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Handling memory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52499" y="3763961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52499" y="4665660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52499" y="5548308"/>
            <a:ext cx="5246687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Simulation 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1023944" y="3867147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1</a:t>
            </a:r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1023944" y="4765672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2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1023947" y="5649852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3</a:t>
            </a:r>
            <a:endParaRPr lang="en-US" dirty="0"/>
          </a:p>
        </p:txBody>
      </p:sp>
      <p:sp>
        <p:nvSpPr>
          <p:cNvPr id="3" name="Right Arrow 2"/>
          <p:cNvSpPr/>
          <p:nvPr/>
        </p:nvSpPr>
        <p:spPr>
          <a:xfrm>
            <a:off x="5659438" y="3763961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>
            <a:off x="5659438" y="4665660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/>
          <p:cNvSpPr/>
          <p:nvPr/>
        </p:nvSpPr>
        <p:spPr>
          <a:xfrm>
            <a:off x="5659438" y="5548308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7493000" y="3763961"/>
            <a:ext cx="13573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Output1.rda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493000" y="4649784"/>
            <a:ext cx="13573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Output2.rda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7493000" y="5548308"/>
            <a:ext cx="13573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Output3.rda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493001" y="3763961"/>
            <a:ext cx="1357312" cy="2538409"/>
          </a:xfrm>
          <a:prstGeom prst="rect">
            <a:avLst/>
          </a:prstGeom>
          <a:noFill/>
          <a:ln w="76200">
            <a:solidFill>
              <a:srgbClr val="FF0000">
                <a:alpha val="47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Save </a:t>
            </a:r>
            <a:r>
              <a:rPr lang="en-US" sz="2500" dirty="0">
                <a:solidFill>
                  <a:srgbClr val="000000"/>
                </a:solidFill>
              </a:rPr>
              <a:t>your results in memory and then write to disk at the end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Output your code to a series of files</a:t>
            </a:r>
          </a:p>
          <a:p>
            <a:r>
              <a:rPr lang="en-US" sz="2500" dirty="0">
                <a:solidFill>
                  <a:srgbClr val="000000"/>
                </a:solidFill>
              </a:rPr>
              <a:t>Write local code to read in your series of </a:t>
            </a:r>
            <a:r>
              <a:rPr lang="en-US" sz="2500" dirty="0" smtClean="0">
                <a:solidFill>
                  <a:srgbClr val="000000"/>
                </a:solidFill>
              </a:rPr>
              <a:t>files </a:t>
            </a:r>
            <a:r>
              <a:rPr lang="en-US" sz="2500" dirty="0">
                <a:solidFill>
                  <a:srgbClr val="000000"/>
                </a:solidFill>
              </a:rPr>
              <a:t>automatically</a:t>
            </a: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506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Handling memory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Save </a:t>
            </a:r>
            <a:r>
              <a:rPr lang="en-US" sz="2500" dirty="0">
                <a:solidFill>
                  <a:srgbClr val="000000"/>
                </a:solidFill>
              </a:rPr>
              <a:t>your results in memory and then write to disk at the end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Output your code to a series of files</a:t>
            </a:r>
          </a:p>
          <a:p>
            <a:r>
              <a:rPr lang="en-US" sz="2500" dirty="0">
                <a:solidFill>
                  <a:srgbClr val="000000"/>
                </a:solidFill>
              </a:rPr>
              <a:t>Write local code to read in your series of </a:t>
            </a:r>
            <a:r>
              <a:rPr lang="en-US" sz="2500" dirty="0" smtClean="0">
                <a:solidFill>
                  <a:srgbClr val="000000"/>
                </a:solidFill>
              </a:rPr>
              <a:t>files </a:t>
            </a:r>
            <a:r>
              <a:rPr lang="en-US" sz="2500" dirty="0">
                <a:solidFill>
                  <a:srgbClr val="000000"/>
                </a:solidFill>
              </a:rPr>
              <a:t>automatically</a:t>
            </a: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016135" y="3978287"/>
            <a:ext cx="3341689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chemeClr val="tx1"/>
                </a:solidFill>
              </a:rPr>
              <a:t>Simulation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016135" y="4879986"/>
            <a:ext cx="3341689" cy="754062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00000">
                <a:schemeClr val="accent6">
                  <a:lumMod val="40000"/>
                  <a:lumOff val="60000"/>
                </a:schemeClr>
              </a:gs>
            </a:gsLst>
          </a:gra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chemeClr val="tx1"/>
                </a:solidFill>
              </a:rPr>
              <a:t>Simulation 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016135" y="5762634"/>
            <a:ext cx="3341689" cy="754062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00000">
                <a:schemeClr val="accent6">
                  <a:lumMod val="40000"/>
                  <a:lumOff val="60000"/>
                </a:schemeClr>
              </a:gs>
            </a:gsLst>
          </a:gra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chemeClr val="tx1"/>
                </a:solidFill>
              </a:rPr>
              <a:t>Simulation 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2087580" y="4081473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2</a:t>
            </a:r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2087580" y="4979998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3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2087583" y="5864178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4</a:t>
            </a:r>
            <a:endParaRPr lang="en-US" dirty="0"/>
          </a:p>
        </p:txBody>
      </p:sp>
      <p:sp>
        <p:nvSpPr>
          <p:cNvPr id="3" name="Right Arrow 2"/>
          <p:cNvSpPr/>
          <p:nvPr/>
        </p:nvSpPr>
        <p:spPr>
          <a:xfrm>
            <a:off x="5508560" y="3978287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>
            <a:off x="5508560" y="4879986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/>
          <p:cNvSpPr/>
          <p:nvPr/>
        </p:nvSpPr>
        <p:spPr>
          <a:xfrm>
            <a:off x="5508560" y="5762634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7342122" y="3978287"/>
            <a:ext cx="16494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Output2.rda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7342122" y="4864110"/>
            <a:ext cx="16494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Output3.rda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7342122" y="5762634"/>
            <a:ext cx="1649413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Output4.rda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016136" y="3065472"/>
            <a:ext cx="3341688" cy="7540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solidFill>
                  <a:schemeClr val="tx1"/>
                </a:solidFill>
              </a:rPr>
              <a:t>Simulation 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2087583" y="3167016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  <a:p>
            <a:pPr algn="ctr"/>
            <a:r>
              <a:rPr lang="en-US" dirty="0" smtClean="0"/>
              <a:t>= </a:t>
            </a:r>
            <a:r>
              <a:rPr lang="en-US" dirty="0"/>
              <a:t>1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5508560" y="3065472"/>
            <a:ext cx="1619250" cy="8020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342122" y="3065472"/>
            <a:ext cx="1651000" cy="8020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Output1.rda</a:t>
            </a:r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3008339" y="3167016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X</a:t>
            </a:r>
          </a:p>
          <a:p>
            <a:pPr algn="ctr"/>
            <a:r>
              <a:rPr lang="en-US" dirty="0" smtClean="0"/>
              <a:t>= 50</a:t>
            </a:r>
            <a:endParaRPr lang="en-US" dirty="0"/>
          </a:p>
        </p:txBody>
      </p:sp>
      <p:sp>
        <p:nvSpPr>
          <p:cNvPr id="33" name="Oval 32"/>
          <p:cNvSpPr/>
          <p:nvPr/>
        </p:nvSpPr>
        <p:spPr>
          <a:xfrm>
            <a:off x="3008330" y="4081473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X</a:t>
            </a:r>
          </a:p>
          <a:p>
            <a:pPr algn="ctr"/>
            <a:r>
              <a:rPr lang="en-US" dirty="0" smtClean="0"/>
              <a:t>= 50</a:t>
            </a:r>
            <a:endParaRPr lang="en-US" dirty="0"/>
          </a:p>
        </p:txBody>
      </p:sp>
      <p:sp>
        <p:nvSpPr>
          <p:cNvPr id="34" name="Oval 33"/>
          <p:cNvSpPr/>
          <p:nvPr/>
        </p:nvSpPr>
        <p:spPr>
          <a:xfrm>
            <a:off x="3008330" y="4979998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X</a:t>
            </a:r>
          </a:p>
          <a:p>
            <a:pPr algn="ctr"/>
            <a:r>
              <a:rPr lang="en-US" dirty="0" smtClean="0"/>
              <a:t>= 21</a:t>
            </a:r>
            <a:endParaRPr lang="en-US" dirty="0"/>
          </a:p>
        </p:txBody>
      </p:sp>
      <p:sp>
        <p:nvSpPr>
          <p:cNvPr id="35" name="Oval 34"/>
          <p:cNvSpPr/>
          <p:nvPr/>
        </p:nvSpPr>
        <p:spPr>
          <a:xfrm>
            <a:off x="3008345" y="5864178"/>
            <a:ext cx="920750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X</a:t>
            </a:r>
          </a:p>
          <a:p>
            <a:pPr algn="ctr"/>
            <a:r>
              <a:rPr lang="en-US" dirty="0" smtClean="0"/>
              <a:t>= 21</a:t>
            </a:r>
            <a:endParaRPr lang="en-US" dirty="0"/>
          </a:p>
        </p:txBody>
      </p:sp>
      <p:sp>
        <p:nvSpPr>
          <p:cNvPr id="6" name="Left Bracket 5"/>
          <p:cNvSpPr/>
          <p:nvPr/>
        </p:nvSpPr>
        <p:spPr>
          <a:xfrm>
            <a:off x="357027" y="3065472"/>
            <a:ext cx="119227" cy="3499220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eft Bracket 35"/>
          <p:cNvSpPr/>
          <p:nvPr/>
        </p:nvSpPr>
        <p:spPr>
          <a:xfrm>
            <a:off x="1129809" y="3065472"/>
            <a:ext cx="119227" cy="3499220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ket 6"/>
          <p:cNvSpPr/>
          <p:nvPr/>
        </p:nvSpPr>
        <p:spPr>
          <a:xfrm>
            <a:off x="1535911" y="3065472"/>
            <a:ext cx="119062" cy="3499220"/>
          </a:xfrm>
          <a:prstGeom prst="righ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Bracket 36"/>
          <p:cNvSpPr/>
          <p:nvPr/>
        </p:nvSpPr>
        <p:spPr>
          <a:xfrm>
            <a:off x="803280" y="3065472"/>
            <a:ext cx="119062" cy="3499220"/>
          </a:xfrm>
          <a:prstGeom prst="righ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57027" y="3065472"/>
            <a:ext cx="5653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1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2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3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dirty="0"/>
              <a:t>4</a:t>
            </a:r>
            <a:endParaRPr lang="en-US" dirty="0" smtClean="0"/>
          </a:p>
        </p:txBody>
      </p:sp>
      <p:sp>
        <p:nvSpPr>
          <p:cNvPr id="38" name="TextBox 37"/>
          <p:cNvSpPr txBox="1"/>
          <p:nvPr/>
        </p:nvSpPr>
        <p:spPr>
          <a:xfrm>
            <a:off x="1129809" y="3084518"/>
            <a:ext cx="5653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pPr algn="ctr"/>
            <a:r>
              <a:rPr lang="en-US" dirty="0" smtClean="0"/>
              <a:t>50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50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21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21</a:t>
            </a:r>
          </a:p>
        </p:txBody>
      </p:sp>
      <p:sp>
        <p:nvSpPr>
          <p:cNvPr id="39" name="Oval 38"/>
          <p:cNvSpPr/>
          <p:nvPr/>
        </p:nvSpPr>
        <p:spPr>
          <a:xfrm>
            <a:off x="258295" y="2758227"/>
            <a:ext cx="745005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Seed</a:t>
            </a:r>
          </a:p>
        </p:txBody>
      </p:sp>
      <p:sp>
        <p:nvSpPr>
          <p:cNvPr id="40" name="Oval 39"/>
          <p:cNvSpPr/>
          <p:nvPr/>
        </p:nvSpPr>
        <p:spPr>
          <a:xfrm>
            <a:off x="1003300" y="2758227"/>
            <a:ext cx="745005" cy="579437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dirty="0" smtClean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95732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Handling memory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Save </a:t>
            </a:r>
            <a:r>
              <a:rPr lang="en-US" sz="2500" dirty="0">
                <a:solidFill>
                  <a:srgbClr val="000000"/>
                </a:solidFill>
              </a:rPr>
              <a:t>your results in memory and then write to disk at the end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Output your code to a series of files</a:t>
            </a:r>
          </a:p>
          <a:p>
            <a:r>
              <a:rPr lang="en-US" sz="2500" dirty="0">
                <a:solidFill>
                  <a:srgbClr val="000000"/>
                </a:solidFill>
              </a:rPr>
              <a:t>Write local code to read in your series of </a:t>
            </a:r>
            <a:r>
              <a:rPr lang="en-US" sz="2500" dirty="0" smtClean="0">
                <a:solidFill>
                  <a:srgbClr val="000000"/>
                </a:solidFill>
              </a:rPr>
              <a:t>files automatically</a:t>
            </a:r>
          </a:p>
          <a:p>
            <a:r>
              <a:rPr lang="en-US" sz="2500" dirty="0">
                <a:solidFill>
                  <a:srgbClr val="000000"/>
                </a:solidFill>
              </a:rPr>
              <a:t>Build a timer into your code</a:t>
            </a:r>
          </a:p>
          <a:p>
            <a:r>
              <a:rPr lang="en-US" sz="2500" dirty="0">
                <a:solidFill>
                  <a:srgbClr val="000000"/>
                </a:solidFill>
              </a:rPr>
              <a:t>Test your code locally to know your memory and time requirements</a:t>
            </a:r>
          </a:p>
          <a:p>
            <a:endParaRPr lang="en-US" sz="2500" dirty="0">
              <a:solidFill>
                <a:srgbClr val="000000"/>
              </a:solidFill>
            </a:endParaRP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76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1600" y="19173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54000" y="20697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06400" y="22221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58800" y="23745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11200" y="25269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63600" y="26793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16000" y="28317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168400" y="29841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320800" y="31365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73200" y="3288926"/>
            <a:ext cx="6604000" cy="1071562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as.numeric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Sys.getenv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("PBS_ARRAY_INDEX"))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)</a:t>
            </a:r>
          </a:p>
        </p:txBody>
      </p:sp>
      <p:cxnSp>
        <p:nvCxnSpPr>
          <p:cNvPr id="27" name="Straight Arrow Connector 26"/>
          <p:cNvCxnSpPr>
            <a:stCxn id="25" idx="2"/>
          </p:cNvCxnSpPr>
          <p:nvPr/>
        </p:nvCxnSpPr>
        <p:spPr>
          <a:xfrm flipH="1">
            <a:off x="6705600" y="1568493"/>
            <a:ext cx="584200" cy="3405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5" idx="2"/>
          </p:cNvCxnSpPr>
          <p:nvPr/>
        </p:nvCxnSpPr>
        <p:spPr>
          <a:xfrm flipH="1">
            <a:off x="6858000" y="1568493"/>
            <a:ext cx="431800" cy="4929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5" idx="2"/>
          </p:cNvCxnSpPr>
          <p:nvPr/>
        </p:nvCxnSpPr>
        <p:spPr>
          <a:xfrm flipH="1">
            <a:off x="7010400" y="1568493"/>
            <a:ext cx="279400" cy="6453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5" idx="2"/>
          </p:cNvCxnSpPr>
          <p:nvPr/>
        </p:nvCxnSpPr>
        <p:spPr>
          <a:xfrm flipH="1">
            <a:off x="7162800" y="1568493"/>
            <a:ext cx="127000" cy="7977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5" idx="2"/>
          </p:cNvCxnSpPr>
          <p:nvPr/>
        </p:nvCxnSpPr>
        <p:spPr>
          <a:xfrm>
            <a:off x="7289800" y="1568493"/>
            <a:ext cx="25400" cy="9501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5" idx="2"/>
          </p:cNvCxnSpPr>
          <p:nvPr/>
        </p:nvCxnSpPr>
        <p:spPr>
          <a:xfrm>
            <a:off x="7289800" y="1568493"/>
            <a:ext cx="177800" cy="11025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5" idx="2"/>
          </p:cNvCxnSpPr>
          <p:nvPr/>
        </p:nvCxnSpPr>
        <p:spPr>
          <a:xfrm>
            <a:off x="7289800" y="1568493"/>
            <a:ext cx="330200" cy="12549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5" idx="2"/>
          </p:cNvCxnSpPr>
          <p:nvPr/>
        </p:nvCxnSpPr>
        <p:spPr>
          <a:xfrm>
            <a:off x="7289800" y="1568493"/>
            <a:ext cx="482600" cy="14073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5" idx="2"/>
          </p:cNvCxnSpPr>
          <p:nvPr/>
        </p:nvCxnSpPr>
        <p:spPr>
          <a:xfrm>
            <a:off x="7289800" y="1568493"/>
            <a:ext cx="635000" cy="15597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5" idx="2"/>
          </p:cNvCxnSpPr>
          <p:nvPr/>
        </p:nvCxnSpPr>
        <p:spPr>
          <a:xfrm>
            <a:off x="7289800" y="1568493"/>
            <a:ext cx="787400" cy="17121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29" name="Oval 28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/>
          <p:cNvSpPr/>
          <p:nvPr/>
        </p:nvSpPr>
        <p:spPr>
          <a:xfrm>
            <a:off x="1473200" y="4533900"/>
            <a:ext cx="6604000" cy="2171700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40000"/>
                  <a:lumOff val="60000"/>
                </a:schemeClr>
              </a:gs>
            </a:gsLst>
          </a:gra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do_simulation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&lt;- function(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# set random seed as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	# select your simulation parameters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	# do your simulation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# 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save your output in a file named …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… 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	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# 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include a timer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981700" y="46874"/>
            <a:ext cx="2616200" cy="1521619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00000">
                <a:schemeClr val="accent6">
                  <a:lumMod val="40000"/>
                  <a:lumOff val="60000"/>
                </a:schemeClr>
              </a:gs>
            </a:gsLst>
          </a:gra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Shell script on the cluster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318146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96226" y="1498600"/>
            <a:ext cx="8686800" cy="47081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509" y="18738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Imperial College </a:t>
            </a:r>
            <a:br>
              <a:rPr lang="en-US" dirty="0" smtClean="0"/>
            </a:br>
            <a:r>
              <a:rPr lang="en-US" dirty="0" smtClean="0"/>
              <a:t>high performance computing</a:t>
            </a:r>
            <a:br>
              <a:rPr lang="en-US" dirty="0" smtClean="0"/>
            </a:br>
            <a:r>
              <a:rPr lang="en-US" dirty="0" err="1" smtClean="0"/>
              <a:t>hpc.ic.ac.uk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32782" y="3532788"/>
            <a:ext cx="1913757" cy="239705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cx1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A cluster of many ordinary computers 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88552" y="3532788"/>
            <a:ext cx="1913757" cy="239705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cx2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Massively parallel system</a:t>
            </a:r>
            <a:endParaRPr lang="en-US" sz="3000" dirty="0"/>
          </a:p>
        </p:txBody>
      </p:sp>
      <p:sp>
        <p:nvSpPr>
          <p:cNvPr id="6" name="Rectangle 5"/>
          <p:cNvSpPr/>
          <p:nvPr/>
        </p:nvSpPr>
        <p:spPr>
          <a:xfrm>
            <a:off x="6231284" y="3532788"/>
            <a:ext cx="1913757" cy="239705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ax3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Large shared memory tasks</a:t>
            </a:r>
            <a:endParaRPr lang="en-US" sz="3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60969" y="77865"/>
            <a:ext cx="871027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The practice of running code on a cluster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537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96226" y="1498600"/>
            <a:ext cx="8686800" cy="47081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509" y="18738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Imperial College </a:t>
            </a:r>
            <a:br>
              <a:rPr lang="en-US" dirty="0" smtClean="0"/>
            </a:br>
            <a:r>
              <a:rPr lang="en-US" dirty="0" smtClean="0"/>
              <a:t>high performance computing</a:t>
            </a:r>
            <a:br>
              <a:rPr lang="en-US" dirty="0" smtClean="0"/>
            </a:br>
            <a:r>
              <a:rPr lang="en-US" dirty="0" err="1" smtClean="0"/>
              <a:t>hpc.ic.ac.uk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32782" y="3532788"/>
            <a:ext cx="1913757" cy="239705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cx1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A cluster of many ordinary computers 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88552" y="3532788"/>
            <a:ext cx="1913757" cy="239705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cx2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Massively parallel system</a:t>
            </a:r>
            <a:endParaRPr lang="en-US" sz="3000" dirty="0"/>
          </a:p>
        </p:txBody>
      </p:sp>
      <p:sp>
        <p:nvSpPr>
          <p:cNvPr id="6" name="Rectangle 5"/>
          <p:cNvSpPr/>
          <p:nvPr/>
        </p:nvSpPr>
        <p:spPr>
          <a:xfrm>
            <a:off x="6231284" y="3532788"/>
            <a:ext cx="1913757" cy="239705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ax3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Large shared memory tasks</a:t>
            </a:r>
            <a:endParaRPr lang="en-US" sz="3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60969" y="77865"/>
            <a:ext cx="8710275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The practice of running code on a cluster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779030" y="3268064"/>
            <a:ext cx="2611870" cy="2938710"/>
          </a:xfrm>
          <a:prstGeom prst="ellipse">
            <a:avLst/>
          </a:prstGeom>
          <a:noFill/>
          <a:ln w="635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3688552" y="3532788"/>
            <a:ext cx="1913757" cy="2397058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6231284" y="3532788"/>
            <a:ext cx="1913757" cy="2397058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6231284" y="3532788"/>
            <a:ext cx="1913757" cy="2397058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3688552" y="3532788"/>
            <a:ext cx="1913757" cy="2397058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5530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13658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Imperial College high performance computing PC cluster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cx1.hpc.ic.ac.uk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858383" y="3082970"/>
            <a:ext cx="7309796" cy="2897187"/>
            <a:chOff x="381951" y="2440242"/>
            <a:chExt cx="8412158" cy="3576383"/>
          </a:xfrm>
        </p:grpSpPr>
        <p:pic>
          <p:nvPicPr>
            <p:cNvPr id="2" name="Picture 1" descr="servers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951" y="2440242"/>
              <a:ext cx="3008313" cy="2004758"/>
            </a:xfrm>
            <a:prstGeom prst="rect">
              <a:avLst/>
            </a:prstGeom>
          </p:spPr>
        </p:pic>
        <p:pic>
          <p:nvPicPr>
            <p:cNvPr id="3" name="Picture 2" descr="blade server pics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6620" y="4017029"/>
              <a:ext cx="2427287" cy="1999596"/>
            </a:xfrm>
            <a:prstGeom prst="rect">
              <a:avLst/>
            </a:prstGeom>
          </p:spPr>
        </p:pic>
        <p:pic>
          <p:nvPicPr>
            <p:cNvPr id="4" name="Picture 3" descr="blade2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151" b="1740"/>
            <a:stretch/>
          </p:blipFill>
          <p:spPr>
            <a:xfrm>
              <a:off x="3867706" y="2440242"/>
              <a:ext cx="2402227" cy="1743175"/>
            </a:xfrm>
            <a:prstGeom prst="rect">
              <a:avLst/>
            </a:prstGeom>
          </p:spPr>
        </p:pic>
        <p:pic>
          <p:nvPicPr>
            <p:cNvPr id="5" name="Picture 4" descr="620px-2.00_GHz_Xeon_LV_Sossaman_processor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9491" y="4183417"/>
              <a:ext cx="1771650" cy="1714500"/>
            </a:xfrm>
            <a:prstGeom prst="rect">
              <a:avLst/>
            </a:prstGeom>
          </p:spPr>
        </p:pic>
        <p:pic>
          <p:nvPicPr>
            <p:cNvPr id="6" name="Picture 5" descr="intel-launches-8-core-itanium-9500-teases-xeon-e7-linked-kittson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2164" y="3019425"/>
              <a:ext cx="2361945" cy="14255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5963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13658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Imperial College high performance computing PC cluster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cx1.hpc.ic.ac.uk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858383" y="3082970"/>
            <a:ext cx="7309796" cy="2897187"/>
            <a:chOff x="381951" y="2440242"/>
            <a:chExt cx="8412158" cy="3576383"/>
          </a:xfrm>
        </p:grpSpPr>
        <p:pic>
          <p:nvPicPr>
            <p:cNvPr id="2" name="Picture 1" descr="servers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951" y="2440242"/>
              <a:ext cx="3008313" cy="2004758"/>
            </a:xfrm>
            <a:prstGeom prst="rect">
              <a:avLst/>
            </a:prstGeom>
          </p:spPr>
        </p:pic>
        <p:pic>
          <p:nvPicPr>
            <p:cNvPr id="3" name="Picture 2" descr="blade server pics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6620" y="4017029"/>
              <a:ext cx="2427287" cy="1999596"/>
            </a:xfrm>
            <a:prstGeom prst="rect">
              <a:avLst/>
            </a:prstGeom>
          </p:spPr>
        </p:pic>
        <p:pic>
          <p:nvPicPr>
            <p:cNvPr id="4" name="Picture 3" descr="blade2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151" b="1740"/>
            <a:stretch/>
          </p:blipFill>
          <p:spPr>
            <a:xfrm>
              <a:off x="3867706" y="2440242"/>
              <a:ext cx="2402227" cy="1743175"/>
            </a:xfrm>
            <a:prstGeom prst="rect">
              <a:avLst/>
            </a:prstGeom>
          </p:spPr>
        </p:pic>
        <p:pic>
          <p:nvPicPr>
            <p:cNvPr id="5" name="Picture 4" descr="620px-2.00_GHz_Xeon_LV_Sossaman_processor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9491" y="4183417"/>
              <a:ext cx="1771650" cy="1714500"/>
            </a:xfrm>
            <a:prstGeom prst="rect">
              <a:avLst/>
            </a:prstGeom>
          </p:spPr>
        </p:pic>
        <p:pic>
          <p:nvPicPr>
            <p:cNvPr id="6" name="Picture 5" descr="intel-launches-8-core-itanium-9500-teases-xeon-e7-linked-kittson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2164" y="3019425"/>
              <a:ext cx="2361945" cy="1425575"/>
            </a:xfrm>
            <a:prstGeom prst="rect">
              <a:avLst/>
            </a:prstGeom>
          </p:spPr>
        </p:pic>
      </p:grpSp>
      <p:sp>
        <p:nvSpPr>
          <p:cNvPr id="1341" name="Oval 1340"/>
          <p:cNvSpPr/>
          <p:nvPr/>
        </p:nvSpPr>
        <p:spPr>
          <a:xfrm>
            <a:off x="3865591" y="2993090"/>
            <a:ext cx="1961413" cy="1713912"/>
          </a:xfrm>
          <a:prstGeom prst="ellipse">
            <a:avLst/>
          </a:prstGeom>
          <a:noFill/>
          <a:ln w="635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776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4871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High Performance Computing (HPC)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Introduction to HPC and why it’s useful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How do you parallelize your code?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The practice of running software on a cluster</a:t>
            </a:r>
          </a:p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 descr="IBM_Blue_Gene_P_supercomputer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87"/>
          <a:stretch/>
        </p:blipFill>
        <p:spPr>
          <a:xfrm>
            <a:off x="1936344" y="2826381"/>
            <a:ext cx="5271312" cy="403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588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13658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Imperial College high performance computing PC cluster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cx1.hpc.ic.ac.uk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858383" y="3082970"/>
            <a:ext cx="7309796" cy="2897187"/>
            <a:chOff x="381951" y="2440242"/>
            <a:chExt cx="8412158" cy="3576383"/>
          </a:xfrm>
        </p:grpSpPr>
        <p:pic>
          <p:nvPicPr>
            <p:cNvPr id="2" name="Picture 1" descr="servers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951" y="2440242"/>
              <a:ext cx="3008313" cy="2004758"/>
            </a:xfrm>
            <a:prstGeom prst="rect">
              <a:avLst/>
            </a:prstGeom>
          </p:spPr>
        </p:pic>
        <p:pic>
          <p:nvPicPr>
            <p:cNvPr id="3" name="Picture 2" descr="blade server pics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6620" y="4017029"/>
              <a:ext cx="2427287" cy="1999596"/>
            </a:xfrm>
            <a:prstGeom prst="rect">
              <a:avLst/>
            </a:prstGeom>
          </p:spPr>
        </p:pic>
        <p:pic>
          <p:nvPicPr>
            <p:cNvPr id="4" name="Picture 3" descr="blade2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4151" b="1740"/>
            <a:stretch/>
          </p:blipFill>
          <p:spPr>
            <a:xfrm>
              <a:off x="3867706" y="2440242"/>
              <a:ext cx="2402227" cy="1743175"/>
            </a:xfrm>
            <a:prstGeom prst="rect">
              <a:avLst/>
            </a:prstGeom>
          </p:spPr>
        </p:pic>
        <p:pic>
          <p:nvPicPr>
            <p:cNvPr id="5" name="Picture 4" descr="620px-2.00_GHz_Xeon_LV_Sossaman_processor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9491" y="4183417"/>
              <a:ext cx="1771650" cy="1714500"/>
            </a:xfrm>
            <a:prstGeom prst="rect">
              <a:avLst/>
            </a:prstGeom>
          </p:spPr>
        </p:pic>
        <p:pic>
          <p:nvPicPr>
            <p:cNvPr id="6" name="Picture 5" descr="intel-launches-8-core-itanium-9500-teases-xeon-e7-linked-kittson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2164" y="3019425"/>
              <a:ext cx="2361945" cy="1425575"/>
            </a:xfrm>
            <a:prstGeom prst="rect">
              <a:avLst/>
            </a:prstGeom>
          </p:spPr>
        </p:pic>
      </p:grpSp>
      <p:sp>
        <p:nvSpPr>
          <p:cNvPr id="1341" name="Oval 1340"/>
          <p:cNvSpPr/>
          <p:nvPr/>
        </p:nvSpPr>
        <p:spPr>
          <a:xfrm>
            <a:off x="3865591" y="2993090"/>
            <a:ext cx="1961413" cy="1713912"/>
          </a:xfrm>
          <a:prstGeom prst="ellipse">
            <a:avLst/>
          </a:prstGeom>
          <a:noFill/>
          <a:ln w="635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449622" y="4317550"/>
            <a:ext cx="2257316" cy="1800324"/>
          </a:xfrm>
          <a:prstGeom prst="ellipse">
            <a:avLst/>
          </a:prstGeom>
          <a:noFill/>
          <a:ln w="635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22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13658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Imperial College high performance computing PC cluster</a:t>
            </a:r>
            <a:br>
              <a:rPr lang="en-US" dirty="0" smtClean="0"/>
            </a:br>
            <a:r>
              <a:rPr lang="en-US" dirty="0" smtClean="0"/>
              <a:t>cx1.hpc.ic.ac.uk</a:t>
            </a:r>
            <a:endParaRPr lang="en-US" dirty="0"/>
          </a:p>
        </p:txBody>
      </p:sp>
      <p:grpSp>
        <p:nvGrpSpPr>
          <p:cNvPr id="1779" name="Group 1778"/>
          <p:cNvGrpSpPr/>
          <p:nvPr/>
        </p:nvGrpSpPr>
        <p:grpSpPr>
          <a:xfrm>
            <a:off x="991508" y="3175317"/>
            <a:ext cx="7397338" cy="2589984"/>
            <a:chOff x="991508" y="3175317"/>
            <a:chExt cx="7397338" cy="2589984"/>
          </a:xfrm>
        </p:grpSpPr>
        <p:grpSp>
          <p:nvGrpSpPr>
            <p:cNvPr id="99" name="Group 98"/>
            <p:cNvGrpSpPr/>
            <p:nvPr/>
          </p:nvGrpSpPr>
          <p:grpSpPr>
            <a:xfrm>
              <a:off x="7451722" y="3175317"/>
              <a:ext cx="933628" cy="621545"/>
              <a:chOff x="4572000" y="3390551"/>
              <a:chExt cx="2479850" cy="1650912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4" name="Rectangle 1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" name="Rectangle 1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" name="Rectangle 1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9" name="Rectangle 1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" name="Rectangle 1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" name="Rectangle 2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26" name="Group 25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27" name="Rectangle 2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2" name="Rectangle 3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3" name="Rectangle 3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4" name="Rectangle 3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4" name="Group 43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5" name="Rectangle 4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" name="Rectangle 4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53" name="Group 52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4" name="Rectangle 5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" name="Rectangle 5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3" name="Rectangle 6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" name="Rectangle 6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71" name="Group 70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2" name="Rectangle 7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" name="Rectangle 7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4" name="Rectangle 7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" name="Rectangle 7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80" name="Group 79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7" name="Rectangle 8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" name="Rectangle 8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89" name="Group 88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0" name="Rectangle 8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1" name="Rectangle 9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173" name="Group 172"/>
            <p:cNvGrpSpPr/>
            <p:nvPr/>
          </p:nvGrpSpPr>
          <p:grpSpPr>
            <a:xfrm>
              <a:off x="7443108" y="4145948"/>
              <a:ext cx="933628" cy="621545"/>
              <a:chOff x="4572000" y="3390551"/>
              <a:chExt cx="2479850" cy="1650912"/>
            </a:xfrm>
          </p:grpSpPr>
          <p:grpSp>
            <p:nvGrpSpPr>
              <p:cNvPr id="174" name="Group 173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238" name="Rectangle 23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39" name="Rectangle 23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40" name="Rectangle 23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41" name="Rectangle 24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42" name="Rectangle 24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43" name="Rectangle 24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44" name="Rectangle 24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45" name="Rectangle 24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5" name="Group 174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230" name="Rectangle 22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31" name="Rectangle 23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32" name="Rectangle 23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33" name="Rectangle 23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34" name="Rectangle 23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35" name="Rectangle 23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36" name="Rectangle 23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37" name="Rectangle 23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6" name="Group 175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222" name="Rectangle 22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23" name="Rectangle 22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24" name="Rectangle 22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25" name="Rectangle 22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26" name="Rectangle 22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27" name="Rectangle 22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28" name="Rectangle 22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29" name="Rectangle 22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7" name="Group 176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214" name="Rectangle 21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5" name="Rectangle 21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6" name="Rectangle 21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7" name="Rectangle 21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8" name="Rectangle 21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9" name="Rectangle 21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20" name="Rectangle 21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21" name="Rectangle 22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8" name="Group 177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206" name="Rectangle 20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7" name="Rectangle 20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8" name="Rectangle 20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9" name="Rectangle 20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0" name="Rectangle 20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1" name="Rectangle 21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2" name="Rectangle 21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13" name="Rectangle 21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9" name="Group 178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98" name="Rectangle 19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99" name="Rectangle 19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0" name="Rectangle 19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1" name="Rectangle 20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2" name="Rectangle 20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3" name="Rectangle 20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4" name="Rectangle 20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05" name="Rectangle 20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80" name="Group 179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90" name="Rectangle 18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91" name="Rectangle 19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92" name="Rectangle 19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93" name="Rectangle 19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94" name="Rectangle 19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95" name="Rectangle 19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96" name="Rectangle 19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97" name="Rectangle 19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81" name="Group 180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82" name="Rectangle 18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83" name="Rectangle 18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84" name="Rectangle 18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85" name="Rectangle 18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86" name="Rectangle 18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87" name="Rectangle 18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88" name="Rectangle 18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89" name="Rectangle 18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392" name="Group 391"/>
            <p:cNvGrpSpPr/>
            <p:nvPr/>
          </p:nvGrpSpPr>
          <p:grpSpPr>
            <a:xfrm>
              <a:off x="7455218" y="5118477"/>
              <a:ext cx="933628" cy="621545"/>
              <a:chOff x="4572000" y="3390551"/>
              <a:chExt cx="2479850" cy="1650912"/>
            </a:xfrm>
          </p:grpSpPr>
          <p:grpSp>
            <p:nvGrpSpPr>
              <p:cNvPr id="393" name="Group 392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57" name="Rectangle 45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58" name="Rectangle 45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59" name="Rectangle 45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60" name="Rectangle 45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61" name="Rectangle 46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62" name="Rectangle 46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63" name="Rectangle 46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64" name="Rectangle 46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394" name="Group 393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49" name="Rectangle 44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50" name="Rectangle 44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51" name="Rectangle 45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52" name="Rectangle 45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53" name="Rectangle 45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54" name="Rectangle 45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55" name="Rectangle 45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56" name="Rectangle 45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395" name="Group 394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41" name="Rectangle 44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42" name="Rectangle 44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43" name="Rectangle 44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44" name="Rectangle 44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45" name="Rectangle 44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46" name="Rectangle 44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47" name="Rectangle 44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48" name="Rectangle 44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396" name="Group 395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33" name="Rectangle 43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34" name="Rectangle 43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35" name="Rectangle 43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36" name="Rectangle 43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37" name="Rectangle 43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38" name="Rectangle 43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39" name="Rectangle 43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40" name="Rectangle 43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397" name="Group 396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25" name="Rectangle 42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26" name="Rectangle 42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27" name="Rectangle 42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28" name="Rectangle 42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29" name="Rectangle 42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30" name="Rectangle 42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31" name="Rectangle 43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32" name="Rectangle 43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398" name="Group 397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17" name="Rectangle 41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18" name="Rectangle 41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19" name="Rectangle 41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20" name="Rectangle 41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21" name="Rectangle 42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22" name="Rectangle 42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23" name="Rectangle 42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24" name="Rectangle 42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399" name="Group 398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09" name="Rectangle 40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10" name="Rectangle 40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11" name="Rectangle 41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12" name="Rectangle 41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13" name="Rectangle 41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14" name="Rectangle 41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15" name="Rectangle 41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16" name="Rectangle 41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00" name="Group 399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01" name="Rectangle 40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02" name="Rectangle 40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03" name="Rectangle 40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04" name="Rectangle 40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05" name="Rectangle 40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06" name="Rectangle 40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07" name="Rectangle 40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08" name="Rectangle 40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465" name="Group 464"/>
            <p:cNvGrpSpPr/>
            <p:nvPr/>
          </p:nvGrpSpPr>
          <p:grpSpPr>
            <a:xfrm>
              <a:off x="6219822" y="3200596"/>
              <a:ext cx="933628" cy="621545"/>
              <a:chOff x="4572000" y="3390551"/>
              <a:chExt cx="2479850" cy="1650912"/>
            </a:xfrm>
          </p:grpSpPr>
          <p:grpSp>
            <p:nvGrpSpPr>
              <p:cNvPr id="466" name="Group 465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30" name="Rectangle 52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31" name="Rectangle 53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32" name="Rectangle 53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33" name="Rectangle 53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34" name="Rectangle 53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35" name="Rectangle 53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36" name="Rectangle 53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37" name="Rectangle 53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67" name="Group 466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22" name="Rectangle 52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3" name="Rectangle 52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4" name="Rectangle 52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5" name="Rectangle 52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6" name="Rectangle 52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7" name="Rectangle 52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8" name="Rectangle 52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9" name="Rectangle 52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68" name="Group 467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14" name="Rectangle 51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5" name="Rectangle 51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6" name="Rectangle 51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7" name="Rectangle 51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8" name="Rectangle 51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9" name="Rectangle 51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0" name="Rectangle 51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21" name="Rectangle 52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69" name="Group 468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06" name="Rectangle 50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7" name="Rectangle 50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8" name="Rectangle 50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9" name="Rectangle 50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0" name="Rectangle 50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1" name="Rectangle 51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2" name="Rectangle 51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13" name="Rectangle 51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70" name="Group 469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98" name="Rectangle 49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99" name="Rectangle 49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0" name="Rectangle 49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1" name="Rectangle 50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2" name="Rectangle 50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3" name="Rectangle 50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4" name="Rectangle 50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05" name="Rectangle 50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71" name="Group 470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90" name="Rectangle 48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91" name="Rectangle 49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92" name="Rectangle 49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93" name="Rectangle 49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94" name="Rectangle 49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95" name="Rectangle 49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96" name="Rectangle 49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97" name="Rectangle 49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72" name="Group 471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82" name="Rectangle 48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3" name="Rectangle 48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4" name="Rectangle 48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5" name="Rectangle 48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6" name="Rectangle 48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7" name="Rectangle 48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8" name="Rectangle 48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9" name="Rectangle 48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73" name="Group 472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474" name="Rectangle 47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75" name="Rectangle 47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76" name="Rectangle 47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77" name="Rectangle 47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78" name="Rectangle 47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79" name="Rectangle 47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0" name="Rectangle 47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481" name="Rectangle 48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538" name="Group 537"/>
            <p:cNvGrpSpPr/>
            <p:nvPr/>
          </p:nvGrpSpPr>
          <p:grpSpPr>
            <a:xfrm>
              <a:off x="6211208" y="4171227"/>
              <a:ext cx="933628" cy="621545"/>
              <a:chOff x="4572000" y="3390551"/>
              <a:chExt cx="2479850" cy="1650912"/>
            </a:xfrm>
          </p:grpSpPr>
          <p:grpSp>
            <p:nvGrpSpPr>
              <p:cNvPr id="539" name="Group 538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03" name="Rectangle 60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4" name="Rectangle 60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5" name="Rectangle 60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6" name="Rectangle 60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7" name="Rectangle 60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8" name="Rectangle 60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9" name="Rectangle 60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10" name="Rectangle 60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540" name="Group 539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95" name="Rectangle 59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6" name="Rectangle 59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7" name="Rectangle 59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8" name="Rectangle 59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9" name="Rectangle 59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0" name="Rectangle 59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1" name="Rectangle 60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02" name="Rectangle 60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541" name="Group 540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87" name="Rectangle 58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8" name="Rectangle 58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9" name="Rectangle 58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0" name="Rectangle 58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1" name="Rectangle 59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2" name="Rectangle 59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3" name="Rectangle 59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94" name="Rectangle 59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542" name="Group 541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79" name="Rectangle 57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0" name="Rectangle 57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1" name="Rectangle 58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2" name="Rectangle 58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3" name="Rectangle 58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4" name="Rectangle 58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5" name="Rectangle 58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86" name="Rectangle 58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543" name="Group 542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71" name="Rectangle 57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72" name="Rectangle 57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73" name="Rectangle 57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74" name="Rectangle 57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75" name="Rectangle 57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76" name="Rectangle 57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77" name="Rectangle 57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78" name="Rectangle 57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544" name="Group 543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63" name="Rectangle 56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4" name="Rectangle 56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5" name="Rectangle 56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6" name="Rectangle 56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7" name="Rectangle 56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8" name="Rectangle 56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9" name="Rectangle 56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70" name="Rectangle 56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545" name="Group 544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55" name="Rectangle 55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6" name="Rectangle 55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7" name="Rectangle 55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8" name="Rectangle 55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9" name="Rectangle 55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0" name="Rectangle 55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1" name="Rectangle 56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62" name="Rectangle 56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546" name="Group 545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547" name="Rectangle 54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48" name="Rectangle 54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49" name="Rectangle 54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0" name="Rectangle 54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1" name="Rectangle 55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2" name="Rectangle 55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3" name="Rectangle 55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554" name="Rectangle 55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611" name="Group 610"/>
            <p:cNvGrpSpPr/>
            <p:nvPr/>
          </p:nvGrpSpPr>
          <p:grpSpPr>
            <a:xfrm>
              <a:off x="6223318" y="5143756"/>
              <a:ext cx="933628" cy="621545"/>
              <a:chOff x="4572000" y="3390551"/>
              <a:chExt cx="2479850" cy="1650912"/>
            </a:xfrm>
          </p:grpSpPr>
          <p:grpSp>
            <p:nvGrpSpPr>
              <p:cNvPr id="612" name="Group 611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76" name="Rectangle 67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7" name="Rectangle 67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8" name="Rectangle 67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9" name="Rectangle 67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80" name="Rectangle 67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81" name="Rectangle 68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82" name="Rectangle 68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83" name="Rectangle 68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13" name="Group 612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68" name="Rectangle 66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69" name="Rectangle 66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0" name="Rectangle 66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1" name="Rectangle 67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2" name="Rectangle 67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3" name="Rectangle 67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4" name="Rectangle 67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75" name="Rectangle 67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14" name="Group 613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60" name="Rectangle 65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61" name="Rectangle 66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62" name="Rectangle 66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63" name="Rectangle 66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64" name="Rectangle 66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65" name="Rectangle 66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66" name="Rectangle 66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67" name="Rectangle 66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15" name="Group 614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52" name="Rectangle 65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3" name="Rectangle 65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4" name="Rectangle 65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5" name="Rectangle 65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6" name="Rectangle 65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7" name="Rectangle 65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8" name="Rectangle 65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9" name="Rectangle 65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16" name="Group 615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44" name="Rectangle 64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5" name="Rectangle 64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6" name="Rectangle 64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7" name="Rectangle 64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8" name="Rectangle 64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9" name="Rectangle 64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0" name="Rectangle 64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51" name="Rectangle 65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17" name="Group 616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36" name="Rectangle 63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37" name="Rectangle 63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38" name="Rectangle 63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39" name="Rectangle 63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0" name="Rectangle 63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1" name="Rectangle 64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2" name="Rectangle 64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43" name="Rectangle 64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28" name="Rectangle 62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29" name="Rectangle 62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30" name="Rectangle 62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31" name="Rectangle 63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32" name="Rectangle 63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33" name="Rectangle 63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34" name="Rectangle 63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35" name="Rectangle 63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20" name="Rectangle 61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21" name="Rectangle 62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22" name="Rectangle 62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23" name="Rectangle 62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24" name="Rectangle 62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25" name="Rectangle 62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26" name="Rectangle 62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27" name="Rectangle 62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684" name="Group 683"/>
            <p:cNvGrpSpPr/>
            <p:nvPr/>
          </p:nvGrpSpPr>
          <p:grpSpPr>
            <a:xfrm>
              <a:off x="4873622" y="3200596"/>
              <a:ext cx="933628" cy="621545"/>
              <a:chOff x="4572000" y="3390551"/>
              <a:chExt cx="2479850" cy="1650912"/>
            </a:xfrm>
          </p:grpSpPr>
          <p:grpSp>
            <p:nvGrpSpPr>
              <p:cNvPr id="685" name="Group 684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49" name="Rectangle 74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50" name="Rectangle 74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51" name="Rectangle 75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52" name="Rectangle 75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53" name="Rectangle 75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54" name="Rectangle 75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55" name="Rectangle 75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56" name="Rectangle 75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86" name="Group 685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41" name="Rectangle 74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42" name="Rectangle 74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43" name="Rectangle 74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44" name="Rectangle 74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45" name="Rectangle 74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46" name="Rectangle 74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47" name="Rectangle 74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48" name="Rectangle 74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87" name="Group 686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33" name="Rectangle 73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4" name="Rectangle 73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5" name="Rectangle 73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6" name="Rectangle 73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7" name="Rectangle 73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8" name="Rectangle 73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9" name="Rectangle 73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40" name="Rectangle 73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88" name="Group 687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25" name="Rectangle 72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26" name="Rectangle 72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27" name="Rectangle 72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28" name="Rectangle 72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29" name="Rectangle 72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0" name="Rectangle 72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1" name="Rectangle 73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32" name="Rectangle 73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89" name="Group 688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17" name="Rectangle 71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18" name="Rectangle 71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19" name="Rectangle 71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20" name="Rectangle 71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21" name="Rectangle 72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22" name="Rectangle 72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23" name="Rectangle 72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24" name="Rectangle 72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90" name="Group 689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09" name="Rectangle 70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10" name="Rectangle 70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11" name="Rectangle 71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12" name="Rectangle 71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13" name="Rectangle 71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14" name="Rectangle 71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15" name="Rectangle 71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16" name="Rectangle 71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91" name="Group 690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01" name="Rectangle 70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02" name="Rectangle 70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03" name="Rectangle 70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04" name="Rectangle 70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05" name="Rectangle 70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06" name="Rectangle 70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07" name="Rectangle 70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08" name="Rectangle 70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692" name="Group 691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693" name="Rectangle 69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94" name="Rectangle 69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95" name="Rectangle 69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96" name="Rectangle 69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97" name="Rectangle 69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98" name="Rectangle 69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699" name="Rectangle 69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00" name="Rectangle 69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757" name="Group 756"/>
            <p:cNvGrpSpPr/>
            <p:nvPr/>
          </p:nvGrpSpPr>
          <p:grpSpPr>
            <a:xfrm>
              <a:off x="4865008" y="4171227"/>
              <a:ext cx="933628" cy="621545"/>
              <a:chOff x="4572000" y="3390551"/>
              <a:chExt cx="2479850" cy="1650912"/>
            </a:xfrm>
          </p:grpSpPr>
          <p:grpSp>
            <p:nvGrpSpPr>
              <p:cNvPr id="758" name="Group 757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22" name="Rectangle 82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3" name="Rectangle 82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4" name="Rectangle 82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5" name="Rectangle 82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6" name="Rectangle 82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7" name="Rectangle 82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8" name="Rectangle 82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9" name="Rectangle 82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759" name="Group 758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14" name="Rectangle 81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5" name="Rectangle 81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6" name="Rectangle 81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7" name="Rectangle 81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8" name="Rectangle 81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9" name="Rectangle 81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0" name="Rectangle 81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21" name="Rectangle 82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760" name="Group 759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06" name="Rectangle 80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7" name="Rectangle 80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8" name="Rectangle 80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9" name="Rectangle 80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0" name="Rectangle 80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1" name="Rectangle 81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2" name="Rectangle 81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13" name="Rectangle 81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761" name="Group 760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98" name="Rectangle 79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9" name="Rectangle 79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0" name="Rectangle 79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1" name="Rectangle 80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2" name="Rectangle 80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3" name="Rectangle 80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4" name="Rectangle 80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05" name="Rectangle 80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762" name="Group 761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90" name="Rectangle 78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1" name="Rectangle 79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2" name="Rectangle 79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3" name="Rectangle 79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4" name="Rectangle 79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5" name="Rectangle 79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6" name="Rectangle 79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97" name="Rectangle 79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763" name="Group 762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82" name="Rectangle 78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3" name="Rectangle 78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4" name="Rectangle 78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5" name="Rectangle 78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6" name="Rectangle 78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7" name="Rectangle 78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8" name="Rectangle 78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9" name="Rectangle 78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764" name="Group 763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74" name="Rectangle 77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5" name="Rectangle 77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6" name="Rectangle 77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7" name="Rectangle 77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8" name="Rectangle 77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9" name="Rectangle 77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0" name="Rectangle 77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81" name="Rectangle 78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765" name="Group 764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766" name="Rectangle 76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67" name="Rectangle 76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68" name="Rectangle 76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69" name="Rectangle 76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0" name="Rectangle 76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1" name="Rectangle 77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2" name="Rectangle 77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773" name="Rectangle 77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830" name="Group 829"/>
            <p:cNvGrpSpPr/>
            <p:nvPr/>
          </p:nvGrpSpPr>
          <p:grpSpPr>
            <a:xfrm>
              <a:off x="4877118" y="5143756"/>
              <a:ext cx="933628" cy="621545"/>
              <a:chOff x="4572000" y="3390551"/>
              <a:chExt cx="2479850" cy="1650912"/>
            </a:xfrm>
          </p:grpSpPr>
          <p:grpSp>
            <p:nvGrpSpPr>
              <p:cNvPr id="831" name="Group 830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95" name="Rectangle 89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96" name="Rectangle 89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97" name="Rectangle 89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98" name="Rectangle 89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99" name="Rectangle 89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00" name="Rectangle 89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01" name="Rectangle 90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02" name="Rectangle 90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832" name="Group 831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87" name="Rectangle 88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8" name="Rectangle 88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9" name="Rectangle 88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90" name="Rectangle 88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91" name="Rectangle 89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92" name="Rectangle 89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93" name="Rectangle 89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94" name="Rectangle 89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833" name="Group 832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79" name="Rectangle 87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0" name="Rectangle 87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1" name="Rectangle 88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2" name="Rectangle 88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3" name="Rectangle 88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4" name="Rectangle 88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5" name="Rectangle 88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86" name="Rectangle 88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834" name="Group 833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71" name="Rectangle 87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72" name="Rectangle 87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73" name="Rectangle 87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74" name="Rectangle 87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75" name="Rectangle 87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76" name="Rectangle 87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77" name="Rectangle 87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78" name="Rectangle 87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835" name="Group 834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63" name="Rectangle 86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4" name="Rectangle 86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5" name="Rectangle 86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6" name="Rectangle 86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7" name="Rectangle 86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8" name="Rectangle 86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9" name="Rectangle 86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70" name="Rectangle 86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836" name="Group 835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55" name="Rectangle 85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6" name="Rectangle 85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7" name="Rectangle 85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8" name="Rectangle 85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9" name="Rectangle 85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0" name="Rectangle 85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1" name="Rectangle 86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62" name="Rectangle 86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837" name="Group 836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47" name="Rectangle 84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8" name="Rectangle 84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9" name="Rectangle 84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0" name="Rectangle 84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1" name="Rectangle 85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2" name="Rectangle 85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3" name="Rectangle 85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54" name="Rectangle 85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838" name="Group 837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839" name="Rectangle 83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0" name="Rectangle 83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1" name="Rectangle 84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2" name="Rectangle 84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3" name="Rectangle 84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4" name="Rectangle 84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5" name="Rectangle 84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846" name="Rectangle 84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903" name="Group 902"/>
            <p:cNvGrpSpPr/>
            <p:nvPr/>
          </p:nvGrpSpPr>
          <p:grpSpPr>
            <a:xfrm>
              <a:off x="3552822" y="3175317"/>
              <a:ext cx="933628" cy="621545"/>
              <a:chOff x="4572000" y="3390551"/>
              <a:chExt cx="2479850" cy="1650912"/>
            </a:xfrm>
          </p:grpSpPr>
          <p:grpSp>
            <p:nvGrpSpPr>
              <p:cNvPr id="904" name="Group 903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68" name="Rectangle 96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69" name="Rectangle 96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70" name="Rectangle 96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71" name="Rectangle 97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72" name="Rectangle 97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73" name="Rectangle 97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74" name="Rectangle 97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75" name="Rectangle 97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05" name="Group 904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60" name="Rectangle 95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61" name="Rectangle 96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62" name="Rectangle 96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63" name="Rectangle 96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64" name="Rectangle 96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65" name="Rectangle 96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66" name="Rectangle 96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67" name="Rectangle 96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06" name="Group 905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52" name="Rectangle 95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3" name="Rectangle 95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4" name="Rectangle 95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5" name="Rectangle 95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6" name="Rectangle 95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7" name="Rectangle 95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8" name="Rectangle 95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9" name="Rectangle 95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07" name="Group 906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44" name="Rectangle 94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5" name="Rectangle 94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6" name="Rectangle 94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7" name="Rectangle 94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8" name="Rectangle 94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9" name="Rectangle 94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0" name="Rectangle 94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51" name="Rectangle 95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08" name="Group 907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36" name="Rectangle 93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7" name="Rectangle 93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8" name="Rectangle 93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9" name="Rectangle 93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0" name="Rectangle 93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1" name="Rectangle 94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2" name="Rectangle 94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43" name="Rectangle 94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09" name="Group 908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28" name="Rectangle 92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29" name="Rectangle 92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0" name="Rectangle 92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1" name="Rectangle 93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2" name="Rectangle 93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3" name="Rectangle 93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4" name="Rectangle 93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35" name="Rectangle 93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10" name="Group 909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20" name="Rectangle 91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21" name="Rectangle 92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22" name="Rectangle 92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23" name="Rectangle 92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24" name="Rectangle 92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25" name="Rectangle 92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26" name="Rectangle 92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27" name="Rectangle 92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11" name="Group 910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12" name="Rectangle 91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13" name="Rectangle 91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14" name="Rectangle 91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15" name="Rectangle 91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16" name="Rectangle 91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17" name="Rectangle 91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18" name="Rectangle 91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19" name="Rectangle 91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976" name="Group 975"/>
            <p:cNvGrpSpPr/>
            <p:nvPr/>
          </p:nvGrpSpPr>
          <p:grpSpPr>
            <a:xfrm>
              <a:off x="3544208" y="4145948"/>
              <a:ext cx="933628" cy="621545"/>
              <a:chOff x="4572000" y="3390551"/>
              <a:chExt cx="2479850" cy="1650912"/>
            </a:xfrm>
          </p:grpSpPr>
          <p:grpSp>
            <p:nvGrpSpPr>
              <p:cNvPr id="977" name="Group 976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41" name="Rectangle 104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42" name="Rectangle 104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43" name="Rectangle 104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44" name="Rectangle 104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45" name="Rectangle 104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46" name="Rectangle 104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47" name="Rectangle 104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48" name="Rectangle 104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78" name="Group 977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33" name="Rectangle 103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34" name="Rectangle 103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35" name="Rectangle 103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36" name="Rectangle 103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37" name="Rectangle 103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38" name="Rectangle 103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39" name="Rectangle 103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40" name="Rectangle 103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79" name="Group 978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25" name="Rectangle 102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26" name="Rectangle 102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27" name="Rectangle 102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28" name="Rectangle 102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29" name="Rectangle 102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30" name="Rectangle 102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31" name="Rectangle 103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32" name="Rectangle 103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80" name="Group 979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17" name="Rectangle 101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18" name="Rectangle 101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19" name="Rectangle 101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20" name="Rectangle 101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21" name="Rectangle 102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22" name="Rectangle 102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23" name="Rectangle 102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24" name="Rectangle 102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81" name="Group 980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09" name="Rectangle 100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10" name="Rectangle 100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11" name="Rectangle 101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12" name="Rectangle 101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13" name="Rectangle 101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14" name="Rectangle 101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15" name="Rectangle 101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16" name="Rectangle 101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82" name="Group 981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01" name="Rectangle 100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02" name="Rectangle 100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03" name="Rectangle 100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04" name="Rectangle 100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05" name="Rectangle 100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06" name="Rectangle 100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07" name="Rectangle 100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08" name="Rectangle 100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83" name="Group 982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93" name="Rectangle 99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94" name="Rectangle 99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95" name="Rectangle 99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96" name="Rectangle 99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97" name="Rectangle 99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98" name="Rectangle 99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99" name="Rectangle 99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00" name="Rectangle 99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984" name="Group 983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985" name="Rectangle 98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86" name="Rectangle 98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87" name="Rectangle 98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88" name="Rectangle 98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89" name="Rectangle 98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90" name="Rectangle 98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91" name="Rectangle 99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992" name="Rectangle 99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1049" name="Group 1048"/>
            <p:cNvGrpSpPr/>
            <p:nvPr/>
          </p:nvGrpSpPr>
          <p:grpSpPr>
            <a:xfrm>
              <a:off x="3556318" y="5118477"/>
              <a:ext cx="933628" cy="621545"/>
              <a:chOff x="4572000" y="3390551"/>
              <a:chExt cx="2479850" cy="1650912"/>
            </a:xfrm>
          </p:grpSpPr>
          <p:grpSp>
            <p:nvGrpSpPr>
              <p:cNvPr id="1050" name="Group 1049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14" name="Rectangle 111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15" name="Rectangle 111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16" name="Rectangle 111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17" name="Rectangle 111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18" name="Rectangle 111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19" name="Rectangle 111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20" name="Rectangle 111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21" name="Rectangle 112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051" name="Group 1050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06" name="Rectangle 110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07" name="Rectangle 110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08" name="Rectangle 110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09" name="Rectangle 110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10" name="Rectangle 110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11" name="Rectangle 111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12" name="Rectangle 111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13" name="Rectangle 111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052" name="Group 1051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98" name="Rectangle 109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99" name="Rectangle 109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00" name="Rectangle 109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01" name="Rectangle 110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02" name="Rectangle 110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03" name="Rectangle 110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04" name="Rectangle 110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05" name="Rectangle 110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053" name="Group 1052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90" name="Rectangle 108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91" name="Rectangle 109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92" name="Rectangle 109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93" name="Rectangle 109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94" name="Rectangle 109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95" name="Rectangle 109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96" name="Rectangle 109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97" name="Rectangle 109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054" name="Group 1053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82" name="Rectangle 108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83" name="Rectangle 108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84" name="Rectangle 108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85" name="Rectangle 108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86" name="Rectangle 108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87" name="Rectangle 108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88" name="Rectangle 108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89" name="Rectangle 108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055" name="Group 1054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74" name="Rectangle 107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75" name="Rectangle 107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76" name="Rectangle 107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77" name="Rectangle 107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78" name="Rectangle 107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79" name="Rectangle 107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80" name="Rectangle 107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81" name="Rectangle 108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056" name="Group 1055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66" name="Rectangle 106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67" name="Rectangle 106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68" name="Rectangle 106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69" name="Rectangle 106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70" name="Rectangle 106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71" name="Rectangle 107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72" name="Rectangle 107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73" name="Rectangle 107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057" name="Group 1056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058" name="Rectangle 105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59" name="Rectangle 105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60" name="Rectangle 105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61" name="Rectangle 106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62" name="Rectangle 106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63" name="Rectangle 106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64" name="Rectangle 106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065" name="Rectangle 106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1122" name="Group 1121"/>
            <p:cNvGrpSpPr/>
            <p:nvPr/>
          </p:nvGrpSpPr>
          <p:grpSpPr>
            <a:xfrm>
              <a:off x="2257422" y="3180506"/>
              <a:ext cx="933628" cy="621545"/>
              <a:chOff x="4572000" y="3390551"/>
              <a:chExt cx="2479850" cy="1650912"/>
            </a:xfrm>
          </p:grpSpPr>
          <p:grpSp>
            <p:nvGrpSpPr>
              <p:cNvPr id="1123" name="Group 1122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87" name="Rectangle 118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88" name="Rectangle 118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89" name="Rectangle 118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90" name="Rectangle 118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91" name="Rectangle 119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92" name="Rectangle 119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93" name="Rectangle 119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94" name="Rectangle 119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24" name="Group 1123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79" name="Rectangle 117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80" name="Rectangle 117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81" name="Rectangle 118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82" name="Rectangle 118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83" name="Rectangle 118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84" name="Rectangle 118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85" name="Rectangle 118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86" name="Rectangle 118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25" name="Group 1124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71" name="Rectangle 117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72" name="Rectangle 117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73" name="Rectangle 117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74" name="Rectangle 117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75" name="Rectangle 117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76" name="Rectangle 117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77" name="Rectangle 117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78" name="Rectangle 117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26" name="Group 1125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63" name="Rectangle 116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64" name="Rectangle 116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65" name="Rectangle 116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66" name="Rectangle 116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67" name="Rectangle 116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68" name="Rectangle 116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69" name="Rectangle 116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70" name="Rectangle 116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27" name="Group 1126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55" name="Rectangle 115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56" name="Rectangle 115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57" name="Rectangle 115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58" name="Rectangle 115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59" name="Rectangle 115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60" name="Rectangle 115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61" name="Rectangle 116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62" name="Rectangle 116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28" name="Group 1127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47" name="Rectangle 114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48" name="Rectangle 114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49" name="Rectangle 114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50" name="Rectangle 114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51" name="Rectangle 115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52" name="Rectangle 115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53" name="Rectangle 115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54" name="Rectangle 115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29" name="Group 1128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39" name="Rectangle 113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40" name="Rectangle 113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41" name="Rectangle 114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42" name="Rectangle 114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43" name="Rectangle 114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44" name="Rectangle 114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45" name="Rectangle 114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46" name="Rectangle 114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30" name="Group 1129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131" name="Rectangle 113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32" name="Rectangle 113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33" name="Rectangle 113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34" name="Rectangle 113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35" name="Rectangle 113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36" name="Rectangle 113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37" name="Rectangle 113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138" name="Rectangle 113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1195" name="Group 1194"/>
            <p:cNvGrpSpPr/>
            <p:nvPr/>
          </p:nvGrpSpPr>
          <p:grpSpPr>
            <a:xfrm>
              <a:off x="2248808" y="4151137"/>
              <a:ext cx="933628" cy="621545"/>
              <a:chOff x="4572000" y="3390551"/>
              <a:chExt cx="2479850" cy="1650912"/>
            </a:xfrm>
          </p:grpSpPr>
          <p:grpSp>
            <p:nvGrpSpPr>
              <p:cNvPr id="1196" name="Group 1195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60" name="Rectangle 125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61" name="Rectangle 126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62" name="Rectangle 126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63" name="Rectangle 126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64" name="Rectangle 126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65" name="Rectangle 126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66" name="Rectangle 126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67" name="Rectangle 126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97" name="Group 1196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52" name="Rectangle 125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53" name="Rectangle 125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54" name="Rectangle 125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55" name="Rectangle 125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56" name="Rectangle 125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57" name="Rectangle 125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58" name="Rectangle 125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59" name="Rectangle 125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98" name="Group 1197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44" name="Rectangle 124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45" name="Rectangle 124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46" name="Rectangle 124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47" name="Rectangle 124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48" name="Rectangle 124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49" name="Rectangle 124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50" name="Rectangle 124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51" name="Rectangle 125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99" name="Group 1198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36" name="Rectangle 123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37" name="Rectangle 123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38" name="Rectangle 123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39" name="Rectangle 123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40" name="Rectangle 123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41" name="Rectangle 124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42" name="Rectangle 124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43" name="Rectangle 124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00" name="Group 1199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28" name="Rectangle 122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29" name="Rectangle 122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30" name="Rectangle 122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31" name="Rectangle 123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32" name="Rectangle 123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33" name="Rectangle 123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34" name="Rectangle 123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35" name="Rectangle 123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01" name="Group 1200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20" name="Rectangle 121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21" name="Rectangle 122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22" name="Rectangle 122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23" name="Rectangle 122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24" name="Rectangle 122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25" name="Rectangle 122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26" name="Rectangle 122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27" name="Rectangle 122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02" name="Group 1201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12" name="Rectangle 121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13" name="Rectangle 121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14" name="Rectangle 121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15" name="Rectangle 121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16" name="Rectangle 121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17" name="Rectangle 121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18" name="Rectangle 121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19" name="Rectangle 121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03" name="Group 1202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04" name="Rectangle 120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05" name="Rectangle 120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06" name="Rectangle 120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07" name="Rectangle 120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08" name="Rectangle 120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09" name="Rectangle 120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10" name="Rectangle 120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11" name="Rectangle 121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1268" name="Group 1267"/>
            <p:cNvGrpSpPr/>
            <p:nvPr/>
          </p:nvGrpSpPr>
          <p:grpSpPr>
            <a:xfrm>
              <a:off x="2260918" y="5123666"/>
              <a:ext cx="933628" cy="621545"/>
              <a:chOff x="4572000" y="3390551"/>
              <a:chExt cx="2479850" cy="1650912"/>
            </a:xfrm>
          </p:grpSpPr>
          <p:grpSp>
            <p:nvGrpSpPr>
              <p:cNvPr id="1269" name="Group 1268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333" name="Rectangle 133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34" name="Rectangle 133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35" name="Rectangle 133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36" name="Rectangle 133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37" name="Rectangle 133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38" name="Rectangle 133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39" name="Rectangle 133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40" name="Rectangle 133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70" name="Group 1269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325" name="Rectangle 132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26" name="Rectangle 132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27" name="Rectangle 132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28" name="Rectangle 132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29" name="Rectangle 132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30" name="Rectangle 132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31" name="Rectangle 133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32" name="Rectangle 133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71" name="Group 1270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317" name="Rectangle 131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18" name="Rectangle 131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19" name="Rectangle 131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20" name="Rectangle 131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21" name="Rectangle 132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22" name="Rectangle 132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23" name="Rectangle 132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24" name="Rectangle 132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72" name="Group 1271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309" name="Rectangle 130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10" name="Rectangle 130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11" name="Rectangle 131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12" name="Rectangle 131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13" name="Rectangle 131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14" name="Rectangle 131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15" name="Rectangle 131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16" name="Rectangle 131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73" name="Group 1272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301" name="Rectangle 130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02" name="Rectangle 130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03" name="Rectangle 130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04" name="Rectangle 130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05" name="Rectangle 130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06" name="Rectangle 130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07" name="Rectangle 130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08" name="Rectangle 130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74" name="Group 1273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93" name="Rectangle 129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94" name="Rectangle 129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95" name="Rectangle 129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96" name="Rectangle 129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97" name="Rectangle 129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98" name="Rectangle 129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99" name="Rectangle 129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300" name="Rectangle 129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75" name="Group 1274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85" name="Rectangle 128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86" name="Rectangle 128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87" name="Rectangle 128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88" name="Rectangle 128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89" name="Rectangle 128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90" name="Rectangle 128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91" name="Rectangle 129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92" name="Rectangle 129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276" name="Group 1275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277" name="Rectangle 127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78" name="Rectangle 127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79" name="Rectangle 127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80" name="Rectangle 127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81" name="Rectangle 128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82" name="Rectangle 128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83" name="Rectangle 128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284" name="Rectangle 128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1560" name="Group 1559"/>
            <p:cNvGrpSpPr/>
            <p:nvPr/>
          </p:nvGrpSpPr>
          <p:grpSpPr>
            <a:xfrm>
              <a:off x="1000122" y="3180506"/>
              <a:ext cx="933628" cy="621545"/>
              <a:chOff x="4572000" y="3390551"/>
              <a:chExt cx="2479850" cy="1650912"/>
            </a:xfrm>
          </p:grpSpPr>
          <p:grpSp>
            <p:nvGrpSpPr>
              <p:cNvPr id="1561" name="Group 1560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25" name="Rectangle 162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26" name="Rectangle 162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27" name="Rectangle 162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28" name="Rectangle 162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29" name="Rectangle 162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30" name="Rectangle 162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31" name="Rectangle 163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32" name="Rectangle 163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562" name="Group 1561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17" name="Rectangle 161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18" name="Rectangle 161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19" name="Rectangle 161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20" name="Rectangle 161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21" name="Rectangle 162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22" name="Rectangle 162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23" name="Rectangle 162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24" name="Rectangle 162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563" name="Group 1562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09" name="Rectangle 160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10" name="Rectangle 160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11" name="Rectangle 161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12" name="Rectangle 161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13" name="Rectangle 161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14" name="Rectangle 161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15" name="Rectangle 161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16" name="Rectangle 161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564" name="Group 1563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01" name="Rectangle 160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02" name="Rectangle 160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03" name="Rectangle 160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04" name="Rectangle 160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05" name="Rectangle 160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06" name="Rectangle 160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07" name="Rectangle 160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08" name="Rectangle 160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565" name="Group 1564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593" name="Rectangle 159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94" name="Rectangle 159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95" name="Rectangle 159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96" name="Rectangle 159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97" name="Rectangle 159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98" name="Rectangle 159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99" name="Rectangle 159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00" name="Rectangle 159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566" name="Group 1565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585" name="Rectangle 158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86" name="Rectangle 158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87" name="Rectangle 158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88" name="Rectangle 158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89" name="Rectangle 158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90" name="Rectangle 158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91" name="Rectangle 159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92" name="Rectangle 159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567" name="Group 1566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577" name="Rectangle 157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78" name="Rectangle 157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79" name="Rectangle 157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80" name="Rectangle 157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81" name="Rectangle 158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82" name="Rectangle 158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83" name="Rectangle 158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84" name="Rectangle 158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568" name="Group 1567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569" name="Rectangle 156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70" name="Rectangle 156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71" name="Rectangle 157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72" name="Rectangle 157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73" name="Rectangle 157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74" name="Rectangle 157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75" name="Rectangle 157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576" name="Rectangle 157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1633" name="Group 1632"/>
            <p:cNvGrpSpPr/>
            <p:nvPr/>
          </p:nvGrpSpPr>
          <p:grpSpPr>
            <a:xfrm>
              <a:off x="991508" y="4151137"/>
              <a:ext cx="933628" cy="621545"/>
              <a:chOff x="4572000" y="3390551"/>
              <a:chExt cx="2479850" cy="1650912"/>
            </a:xfrm>
          </p:grpSpPr>
          <p:grpSp>
            <p:nvGrpSpPr>
              <p:cNvPr id="1634" name="Group 1633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98" name="Rectangle 169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99" name="Rectangle 169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00" name="Rectangle 169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01" name="Rectangle 170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02" name="Rectangle 170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03" name="Rectangle 170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04" name="Rectangle 170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05" name="Rectangle 170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635" name="Group 1634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90" name="Rectangle 168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91" name="Rectangle 169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92" name="Rectangle 169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93" name="Rectangle 169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94" name="Rectangle 169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95" name="Rectangle 169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96" name="Rectangle 169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97" name="Rectangle 169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636" name="Group 1635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82" name="Rectangle 168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83" name="Rectangle 168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84" name="Rectangle 168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85" name="Rectangle 168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86" name="Rectangle 168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87" name="Rectangle 168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88" name="Rectangle 168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89" name="Rectangle 168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637" name="Group 1636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74" name="Rectangle 1673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75" name="Rectangle 1674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76" name="Rectangle 1675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77" name="Rectangle 1676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78" name="Rectangle 1677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79" name="Rectangle 1678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80" name="Rectangle 1679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81" name="Rectangle 1680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638" name="Group 1637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66" name="Rectangle 1665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67" name="Rectangle 1666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68" name="Rectangle 1667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69" name="Rectangle 1668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70" name="Rectangle 1669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71" name="Rectangle 1670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72" name="Rectangle 1671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73" name="Rectangle 1672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639" name="Group 1638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58" name="Rectangle 1657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9" name="Rectangle 1658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60" name="Rectangle 1659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61" name="Rectangle 1660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62" name="Rectangle 1661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63" name="Rectangle 1662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64" name="Rectangle 1663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65" name="Rectangle 1664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640" name="Group 1639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50" name="Rectangle 1649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1" name="Rectangle 1650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2" name="Rectangle 1651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3" name="Rectangle 1652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4" name="Rectangle 1653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5" name="Rectangle 1654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6" name="Rectangle 1655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57" name="Rectangle 1656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641" name="Group 1640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642" name="Rectangle 1641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3" name="Rectangle 1642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4" name="Rectangle 1643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5" name="Rectangle 1644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6" name="Rectangle 1645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7" name="Rectangle 1646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8" name="Rectangle 1647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649" name="Rectangle 1648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grpSp>
          <p:nvGrpSpPr>
            <p:cNvPr id="1706" name="Group 1705"/>
            <p:cNvGrpSpPr/>
            <p:nvPr/>
          </p:nvGrpSpPr>
          <p:grpSpPr>
            <a:xfrm>
              <a:off x="1003618" y="5123666"/>
              <a:ext cx="933628" cy="621545"/>
              <a:chOff x="4572000" y="3390551"/>
              <a:chExt cx="2479850" cy="1650912"/>
            </a:xfrm>
          </p:grpSpPr>
          <p:grpSp>
            <p:nvGrpSpPr>
              <p:cNvPr id="1707" name="Group 1706"/>
              <p:cNvGrpSpPr/>
              <p:nvPr/>
            </p:nvGrpSpPr>
            <p:grpSpPr>
              <a:xfrm>
                <a:off x="4572000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771" name="Rectangle 177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72" name="Rectangle 177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73" name="Rectangle 177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74" name="Rectangle 177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75" name="Rectangle 177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76" name="Rectangle 177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77" name="Rectangle 177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78" name="Rectangle 177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08" name="Group 1707"/>
              <p:cNvGrpSpPr/>
              <p:nvPr/>
            </p:nvGrpSpPr>
            <p:grpSpPr>
              <a:xfrm>
                <a:off x="5160843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763" name="Rectangle 176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64" name="Rectangle 176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65" name="Rectangle 176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66" name="Rectangle 176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67" name="Rectangle 176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68" name="Rectangle 176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69" name="Rectangle 176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70" name="Rectangle 176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09" name="Group 1708"/>
              <p:cNvGrpSpPr/>
              <p:nvPr/>
            </p:nvGrpSpPr>
            <p:grpSpPr>
              <a:xfrm>
                <a:off x="4581286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755" name="Rectangle 175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56" name="Rectangle 175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57" name="Rectangle 175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58" name="Rectangle 175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59" name="Rectangle 175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60" name="Rectangle 175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61" name="Rectangle 176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62" name="Rectangle 176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10" name="Group 1709"/>
              <p:cNvGrpSpPr/>
              <p:nvPr/>
            </p:nvGrpSpPr>
            <p:grpSpPr>
              <a:xfrm>
                <a:off x="5170129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747" name="Rectangle 1746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48" name="Rectangle 1747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49" name="Rectangle 1748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50" name="Rectangle 1749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51" name="Rectangle 1750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52" name="Rectangle 1751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53" name="Rectangle 1752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54" name="Rectangle 1753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11" name="Group 1710"/>
              <p:cNvGrpSpPr/>
              <p:nvPr/>
            </p:nvGrpSpPr>
            <p:grpSpPr>
              <a:xfrm>
                <a:off x="5978286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739" name="Rectangle 1738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40" name="Rectangle 1739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41" name="Rectangle 1740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42" name="Rectangle 1741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43" name="Rectangle 1742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44" name="Rectangle 1743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45" name="Rectangle 1744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46" name="Rectangle 1745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12" name="Group 1711"/>
              <p:cNvGrpSpPr/>
              <p:nvPr/>
            </p:nvGrpSpPr>
            <p:grpSpPr>
              <a:xfrm>
                <a:off x="6567129" y="3390551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731" name="Rectangle 1730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32" name="Rectangle 1731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33" name="Rectangle 1732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34" name="Rectangle 1733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35" name="Rectangle 1734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36" name="Rectangle 1735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37" name="Rectangle 1736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38" name="Rectangle 1737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13" name="Group 1712"/>
              <p:cNvGrpSpPr/>
              <p:nvPr/>
            </p:nvGrpSpPr>
            <p:grpSpPr>
              <a:xfrm>
                <a:off x="6001164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723" name="Rectangle 1722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24" name="Rectangle 1723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25" name="Rectangle 1724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26" name="Rectangle 1725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27" name="Rectangle 1726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28" name="Rectangle 1727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29" name="Rectangle 1728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30" name="Rectangle 1729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714" name="Group 1713"/>
              <p:cNvGrpSpPr/>
              <p:nvPr/>
            </p:nvGrpSpPr>
            <p:grpSpPr>
              <a:xfrm>
                <a:off x="6590007" y="4374757"/>
                <a:ext cx="461843" cy="666706"/>
                <a:chOff x="3050224" y="1954328"/>
                <a:chExt cx="1028412" cy="1484593"/>
              </a:xfrm>
            </p:grpSpPr>
            <p:sp>
              <p:nvSpPr>
                <p:cNvPr id="1715" name="Rectangle 1714"/>
                <p:cNvSpPr/>
                <p:nvPr/>
              </p:nvSpPr>
              <p:spPr>
                <a:xfrm>
                  <a:off x="305022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16" name="Rectangle 1715"/>
                <p:cNvSpPr/>
                <p:nvPr/>
              </p:nvSpPr>
              <p:spPr>
                <a:xfrm>
                  <a:off x="305022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17" name="Rectangle 1716"/>
                <p:cNvSpPr/>
                <p:nvPr/>
              </p:nvSpPr>
              <p:spPr>
                <a:xfrm>
                  <a:off x="305022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18" name="Rectangle 1717"/>
                <p:cNvSpPr/>
                <p:nvPr/>
              </p:nvSpPr>
              <p:spPr>
                <a:xfrm>
                  <a:off x="305022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19" name="Rectangle 1718"/>
                <p:cNvSpPr/>
                <p:nvPr/>
              </p:nvSpPr>
              <p:spPr>
                <a:xfrm>
                  <a:off x="3615374" y="1954328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20" name="Rectangle 1719"/>
                <p:cNvSpPr/>
                <p:nvPr/>
              </p:nvSpPr>
              <p:spPr>
                <a:xfrm>
                  <a:off x="3615374" y="2347607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21" name="Rectangle 1720"/>
                <p:cNvSpPr/>
                <p:nvPr/>
              </p:nvSpPr>
              <p:spPr>
                <a:xfrm>
                  <a:off x="3615374" y="2772215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1722" name="Rectangle 1721"/>
                <p:cNvSpPr/>
                <p:nvPr/>
              </p:nvSpPr>
              <p:spPr>
                <a:xfrm>
                  <a:off x="3615374" y="3170581"/>
                  <a:ext cx="463262" cy="26834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lang="en-US" sz="3000" dirty="0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</p:grpSp>
      <p:sp>
        <p:nvSpPr>
          <p:cNvPr id="2" name="Oval 1"/>
          <p:cNvSpPr/>
          <p:nvPr/>
        </p:nvSpPr>
        <p:spPr>
          <a:xfrm>
            <a:off x="7349275" y="3036379"/>
            <a:ext cx="605903" cy="529447"/>
          </a:xfrm>
          <a:prstGeom prst="ellipse">
            <a:avLst/>
          </a:prstGeom>
          <a:noFill/>
          <a:ln w="635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1" name="Oval 1340"/>
          <p:cNvSpPr/>
          <p:nvPr/>
        </p:nvSpPr>
        <p:spPr>
          <a:xfrm>
            <a:off x="7285814" y="3972996"/>
            <a:ext cx="1248585" cy="995810"/>
          </a:xfrm>
          <a:prstGeom prst="ellipse">
            <a:avLst/>
          </a:prstGeom>
          <a:noFill/>
          <a:ln w="635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63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13658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Imperial College high performance computing PC cluster</a:t>
            </a:r>
            <a:br>
              <a:rPr lang="en-US" dirty="0" smtClean="0"/>
            </a:br>
            <a:r>
              <a:rPr lang="en-US" dirty="0" smtClean="0"/>
              <a:t>cx1.hpc.ic.ac.uk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84310" y="3041056"/>
            <a:ext cx="4138278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000" dirty="0" smtClean="0">
              <a:solidFill>
                <a:srgbClr val="000000"/>
              </a:solidFill>
            </a:endParaRP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Login node 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your portal to cx1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Login.cx1.hpc.ic.ac.uk</a:t>
            </a:r>
          </a:p>
        </p:txBody>
      </p:sp>
      <p:sp>
        <p:nvSpPr>
          <p:cNvPr id="12" name="Up Arrow 11"/>
          <p:cNvSpPr/>
          <p:nvPr/>
        </p:nvSpPr>
        <p:spPr>
          <a:xfrm>
            <a:off x="2700723" y="5467352"/>
            <a:ext cx="822736" cy="1390650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clust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19" y="4292600"/>
            <a:ext cx="3383890" cy="1295609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14" name="Oval 13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2687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13658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Imperial College high performance computing PC cluster</a:t>
            </a:r>
            <a:br>
              <a:rPr lang="en-US" dirty="0" smtClean="0"/>
            </a:br>
            <a:r>
              <a:rPr lang="en-US" dirty="0" smtClean="0"/>
              <a:t>cx1.hpc.ic.ac.uk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84310" y="3041056"/>
            <a:ext cx="4138278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000" dirty="0" smtClean="0">
              <a:solidFill>
                <a:srgbClr val="000000"/>
              </a:solidFill>
            </a:endParaRP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Login node 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your portal to cx1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Login.cx1.hpc.ic.ac.uk</a:t>
            </a:r>
          </a:p>
        </p:txBody>
      </p:sp>
      <p:sp>
        <p:nvSpPr>
          <p:cNvPr id="12" name="Up Arrow 11"/>
          <p:cNvSpPr/>
          <p:nvPr/>
        </p:nvSpPr>
        <p:spPr>
          <a:xfrm>
            <a:off x="2700723" y="5467352"/>
            <a:ext cx="822736" cy="1390650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clust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19" y="4292600"/>
            <a:ext cx="3383890" cy="1295609"/>
          </a:xfrm>
          <a:prstGeom prst="rect">
            <a:avLst/>
          </a:prstGeom>
        </p:spPr>
      </p:pic>
      <p:sp>
        <p:nvSpPr>
          <p:cNvPr id="1327" name="Up Arrow 1326"/>
          <p:cNvSpPr/>
          <p:nvPr/>
        </p:nvSpPr>
        <p:spPr>
          <a:xfrm rot="5400000">
            <a:off x="5297434" y="2966210"/>
            <a:ext cx="822736" cy="972428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8" name="Up Arrow 1327"/>
          <p:cNvSpPr/>
          <p:nvPr/>
        </p:nvSpPr>
        <p:spPr>
          <a:xfrm rot="10800000">
            <a:off x="6834134" y="3601269"/>
            <a:ext cx="822736" cy="725538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6184900" y="3111500"/>
            <a:ext cx="2108200" cy="660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Queue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568913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54034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Where your data is stored…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231900" y="28124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$HOME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Backed up main area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10Gb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159500" y="28378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3200" dirty="0" smtClean="0">
                <a:solidFill>
                  <a:srgbClr val="000000"/>
                </a:solidFill>
              </a:rPr>
              <a:t>$TMPDIR</a:t>
            </a:r>
          </a:p>
          <a:p>
            <a:pPr algn="ctr"/>
            <a:r>
              <a:rPr lang="en-US" sz="2200" dirty="0">
                <a:solidFill>
                  <a:srgbClr val="000000"/>
                </a:solidFill>
              </a:rPr>
              <a:t>I</a:t>
            </a:r>
            <a:r>
              <a:rPr lang="en-US" sz="2200" dirty="0" smtClean="0">
                <a:solidFill>
                  <a:srgbClr val="000000"/>
                </a:solidFill>
              </a:rPr>
              <a:t>gnore these temporary files, but be careful you don’t lose work in here!…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683000" y="28378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GB" sz="3200" dirty="0" smtClean="0">
                <a:solidFill>
                  <a:srgbClr val="000000"/>
                </a:solidFill>
              </a:rPr>
              <a:t>$WORK</a:t>
            </a:r>
          </a:p>
          <a:p>
            <a:pPr algn="ctr"/>
            <a:r>
              <a:rPr lang="en-GB" sz="2500" dirty="0" smtClean="0">
                <a:solidFill>
                  <a:srgbClr val="000000"/>
                </a:solidFill>
              </a:rPr>
              <a:t>For running jobs not backed up 150Gb</a:t>
            </a:r>
            <a:endParaRPr lang="en-US" sz="2500" dirty="0" smtClean="0">
              <a:solidFill>
                <a:srgbClr val="00000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12" name="Oval 11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4599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54034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Where your data is stored…</a:t>
            </a:r>
            <a:endParaRPr lang="en-US" dirty="0"/>
          </a:p>
        </p:txBody>
      </p:sp>
      <p:sp>
        <p:nvSpPr>
          <p:cNvPr id="18" name="Up Arrow 17"/>
          <p:cNvSpPr/>
          <p:nvPr/>
        </p:nvSpPr>
        <p:spPr>
          <a:xfrm>
            <a:off x="1877987" y="5234914"/>
            <a:ext cx="822736" cy="1686588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rved Down Arrow 3"/>
          <p:cNvSpPr/>
          <p:nvPr/>
        </p:nvSpPr>
        <p:spPr>
          <a:xfrm>
            <a:off x="5295900" y="2159000"/>
            <a:ext cx="1358900" cy="678856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Curved Down Arrow 18"/>
          <p:cNvSpPr/>
          <p:nvPr/>
        </p:nvSpPr>
        <p:spPr>
          <a:xfrm>
            <a:off x="3035300" y="2159000"/>
            <a:ext cx="1358900" cy="678856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231900" y="28124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$HOME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Backed up main area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10Gb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51187" y="2330966"/>
            <a:ext cx="115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You</a:t>
            </a:r>
            <a:endParaRPr lang="en-US" sz="2200" dirty="0"/>
          </a:p>
        </p:txBody>
      </p:sp>
      <p:sp>
        <p:nvSpPr>
          <p:cNvPr id="20" name="TextBox 19"/>
          <p:cNvSpPr txBox="1"/>
          <p:nvPr/>
        </p:nvSpPr>
        <p:spPr>
          <a:xfrm>
            <a:off x="5459387" y="2330769"/>
            <a:ext cx="115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Queue</a:t>
            </a:r>
            <a:endParaRPr lang="en-US" sz="2200" dirty="0"/>
          </a:p>
        </p:txBody>
      </p:sp>
      <p:sp>
        <p:nvSpPr>
          <p:cNvPr id="16" name="Rectangle 15"/>
          <p:cNvSpPr/>
          <p:nvPr/>
        </p:nvSpPr>
        <p:spPr>
          <a:xfrm>
            <a:off x="6159500" y="28378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3200" dirty="0" smtClean="0">
                <a:solidFill>
                  <a:srgbClr val="000000"/>
                </a:solidFill>
              </a:rPr>
              <a:t>$TMPDIR</a:t>
            </a:r>
          </a:p>
          <a:p>
            <a:pPr algn="ctr"/>
            <a:r>
              <a:rPr lang="en-US" sz="2200" dirty="0">
                <a:solidFill>
                  <a:srgbClr val="000000"/>
                </a:solidFill>
              </a:rPr>
              <a:t>I</a:t>
            </a:r>
            <a:r>
              <a:rPr lang="en-US" sz="2200" dirty="0" smtClean="0">
                <a:solidFill>
                  <a:srgbClr val="000000"/>
                </a:solidFill>
              </a:rPr>
              <a:t>gnore these temporary files, but be careful you don’t lose work in here!…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683000" y="28378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GB" sz="3200" dirty="0" smtClean="0">
                <a:solidFill>
                  <a:srgbClr val="000000"/>
                </a:solidFill>
              </a:rPr>
              <a:t>$WORK</a:t>
            </a:r>
          </a:p>
          <a:p>
            <a:pPr algn="ctr"/>
            <a:r>
              <a:rPr lang="en-GB" sz="2500" dirty="0" smtClean="0">
                <a:solidFill>
                  <a:srgbClr val="000000"/>
                </a:solidFill>
              </a:rPr>
              <a:t>For running jobs not backed up 150Gb</a:t>
            </a:r>
            <a:endParaRPr lang="en-US" sz="25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8188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54034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Where your data is stored…</a:t>
            </a:r>
            <a:endParaRPr lang="en-US" dirty="0"/>
          </a:p>
        </p:txBody>
      </p:sp>
      <p:sp>
        <p:nvSpPr>
          <p:cNvPr id="18" name="Up Arrow 17"/>
          <p:cNvSpPr/>
          <p:nvPr/>
        </p:nvSpPr>
        <p:spPr>
          <a:xfrm>
            <a:off x="1877987" y="5234914"/>
            <a:ext cx="822736" cy="1686588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rved Down Arrow 3"/>
          <p:cNvSpPr/>
          <p:nvPr/>
        </p:nvSpPr>
        <p:spPr>
          <a:xfrm>
            <a:off x="5295900" y="2159000"/>
            <a:ext cx="1358900" cy="678856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Curved Down Arrow 18"/>
          <p:cNvSpPr/>
          <p:nvPr/>
        </p:nvSpPr>
        <p:spPr>
          <a:xfrm>
            <a:off x="3035300" y="2159000"/>
            <a:ext cx="1358900" cy="678856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231900" y="28124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$HOME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Backed up main area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10Gb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51187" y="2330966"/>
            <a:ext cx="115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You</a:t>
            </a:r>
            <a:endParaRPr lang="en-US" sz="2200" dirty="0"/>
          </a:p>
        </p:txBody>
      </p:sp>
      <p:sp>
        <p:nvSpPr>
          <p:cNvPr id="20" name="TextBox 19"/>
          <p:cNvSpPr txBox="1"/>
          <p:nvPr/>
        </p:nvSpPr>
        <p:spPr>
          <a:xfrm>
            <a:off x="5459387" y="2330769"/>
            <a:ext cx="115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Queue</a:t>
            </a:r>
            <a:endParaRPr lang="en-US" sz="2200" dirty="0"/>
          </a:p>
        </p:txBody>
      </p:sp>
      <p:sp>
        <p:nvSpPr>
          <p:cNvPr id="16" name="Rectangle 15"/>
          <p:cNvSpPr/>
          <p:nvPr/>
        </p:nvSpPr>
        <p:spPr>
          <a:xfrm>
            <a:off x="6159500" y="28378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3200" dirty="0" smtClean="0">
                <a:solidFill>
                  <a:srgbClr val="000000"/>
                </a:solidFill>
              </a:rPr>
              <a:t>$TMPDIR</a:t>
            </a:r>
          </a:p>
          <a:p>
            <a:pPr algn="ctr"/>
            <a:r>
              <a:rPr lang="en-US" sz="2200" dirty="0">
                <a:solidFill>
                  <a:srgbClr val="000000"/>
                </a:solidFill>
              </a:rPr>
              <a:t>I</a:t>
            </a:r>
            <a:r>
              <a:rPr lang="en-US" sz="2200" dirty="0" smtClean="0">
                <a:solidFill>
                  <a:srgbClr val="000000"/>
                </a:solidFill>
              </a:rPr>
              <a:t>gnore these temporary files, but be careful you don’t lose work in here!…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683000" y="28378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GB" sz="3200" dirty="0" smtClean="0">
                <a:solidFill>
                  <a:srgbClr val="000000"/>
                </a:solidFill>
              </a:rPr>
              <a:t>$WORK</a:t>
            </a:r>
          </a:p>
          <a:p>
            <a:pPr algn="ctr"/>
            <a:r>
              <a:rPr lang="en-GB" sz="2500" dirty="0" smtClean="0">
                <a:solidFill>
                  <a:srgbClr val="000000"/>
                </a:solidFill>
              </a:rPr>
              <a:t>For running jobs not backed up 150Gb</a:t>
            </a:r>
            <a:endParaRPr lang="en-US" sz="2500" dirty="0" smtClean="0">
              <a:solidFill>
                <a:srgbClr val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026400" y="2508439"/>
            <a:ext cx="1045526" cy="113312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is your working directory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909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-304055" y="-125218"/>
            <a:ext cx="9693981" cy="6983220"/>
          </a:xfrm>
          <a:prstGeom prst="rect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6226" y="733423"/>
            <a:ext cx="8686800" cy="5384451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64509" y="54034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Where your data is stored…</a:t>
            </a:r>
            <a:endParaRPr lang="en-US" dirty="0"/>
          </a:p>
        </p:txBody>
      </p:sp>
      <p:sp>
        <p:nvSpPr>
          <p:cNvPr id="18" name="Up Arrow 17"/>
          <p:cNvSpPr/>
          <p:nvPr/>
        </p:nvSpPr>
        <p:spPr>
          <a:xfrm>
            <a:off x="1877987" y="5234914"/>
            <a:ext cx="822736" cy="1686588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rved Down Arrow 3"/>
          <p:cNvSpPr/>
          <p:nvPr/>
        </p:nvSpPr>
        <p:spPr>
          <a:xfrm>
            <a:off x="5295900" y="2159000"/>
            <a:ext cx="1358900" cy="678856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Curved Down Arrow 18"/>
          <p:cNvSpPr/>
          <p:nvPr/>
        </p:nvSpPr>
        <p:spPr>
          <a:xfrm>
            <a:off x="3035300" y="2159000"/>
            <a:ext cx="1358900" cy="678856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231900" y="28124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$HOME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Backed up main area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</a:rPr>
              <a:t>10Gb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51187" y="2330966"/>
            <a:ext cx="115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You</a:t>
            </a:r>
            <a:endParaRPr lang="en-US" sz="2200" dirty="0"/>
          </a:p>
        </p:txBody>
      </p:sp>
      <p:sp>
        <p:nvSpPr>
          <p:cNvPr id="20" name="TextBox 19"/>
          <p:cNvSpPr txBox="1"/>
          <p:nvPr/>
        </p:nvSpPr>
        <p:spPr>
          <a:xfrm>
            <a:off x="5459387" y="2330769"/>
            <a:ext cx="115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Queue</a:t>
            </a:r>
            <a:endParaRPr lang="en-US" sz="2200" dirty="0"/>
          </a:p>
        </p:txBody>
      </p:sp>
      <p:sp>
        <p:nvSpPr>
          <p:cNvPr id="21" name="Curved Down Arrow 20"/>
          <p:cNvSpPr/>
          <p:nvPr/>
        </p:nvSpPr>
        <p:spPr>
          <a:xfrm rot="10800000">
            <a:off x="5346700" y="5209514"/>
            <a:ext cx="1358900" cy="678856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Curved Down Arrow 21"/>
          <p:cNvSpPr/>
          <p:nvPr/>
        </p:nvSpPr>
        <p:spPr>
          <a:xfrm rot="10800000">
            <a:off x="3003550" y="5209514"/>
            <a:ext cx="1358900" cy="678856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Up Arrow 22"/>
          <p:cNvSpPr/>
          <p:nvPr/>
        </p:nvSpPr>
        <p:spPr>
          <a:xfrm rot="10800000">
            <a:off x="3846487" y="4984750"/>
            <a:ext cx="822736" cy="1686588"/>
          </a:xfrm>
          <a:prstGeom prst="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159500" y="28378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3200" dirty="0" smtClean="0">
                <a:solidFill>
                  <a:srgbClr val="000000"/>
                </a:solidFill>
              </a:rPr>
              <a:t>$TMPDIR</a:t>
            </a:r>
          </a:p>
          <a:p>
            <a:pPr algn="ctr"/>
            <a:r>
              <a:rPr lang="en-US" sz="2200" dirty="0">
                <a:solidFill>
                  <a:srgbClr val="000000"/>
                </a:solidFill>
              </a:rPr>
              <a:t>I</a:t>
            </a:r>
            <a:r>
              <a:rPr lang="en-US" sz="2200" dirty="0" smtClean="0">
                <a:solidFill>
                  <a:srgbClr val="000000"/>
                </a:solidFill>
              </a:rPr>
              <a:t>gnore these temporary files, but be careful you don’t lose work in here!…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683000" y="2837856"/>
            <a:ext cx="2082800" cy="239705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GB" sz="3200" dirty="0" smtClean="0">
                <a:solidFill>
                  <a:srgbClr val="000000"/>
                </a:solidFill>
              </a:rPr>
              <a:t>$WORK</a:t>
            </a:r>
          </a:p>
          <a:p>
            <a:pPr algn="ctr"/>
            <a:r>
              <a:rPr lang="en-GB" sz="2500" dirty="0" smtClean="0">
                <a:solidFill>
                  <a:srgbClr val="000000"/>
                </a:solidFill>
              </a:rPr>
              <a:t>For running jobs not backed up 150Gb</a:t>
            </a:r>
            <a:endParaRPr lang="en-US" sz="2500" dirty="0" smtClean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707843" y="5171414"/>
            <a:ext cx="115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You!!</a:t>
            </a:r>
            <a:endParaRPr lang="en-US" sz="2200" dirty="0"/>
          </a:p>
        </p:txBody>
      </p:sp>
      <p:sp>
        <p:nvSpPr>
          <p:cNvPr id="25" name="TextBox 24"/>
          <p:cNvSpPr txBox="1"/>
          <p:nvPr/>
        </p:nvSpPr>
        <p:spPr>
          <a:xfrm>
            <a:off x="3376587" y="5234914"/>
            <a:ext cx="115731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You</a:t>
            </a:r>
            <a:endParaRPr lang="en-US" sz="2200" dirty="0"/>
          </a:p>
        </p:txBody>
      </p:sp>
      <p:sp>
        <p:nvSpPr>
          <p:cNvPr id="2" name="Rectangle 1"/>
          <p:cNvSpPr/>
          <p:nvPr/>
        </p:nvSpPr>
        <p:spPr>
          <a:xfrm>
            <a:off x="8026400" y="2508439"/>
            <a:ext cx="1045526" cy="113312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This is your working directory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598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69" y="77865"/>
            <a:ext cx="8710275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Step 1: get your code onto the cluster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1257254"/>
            <a:ext cx="8858415" cy="51289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Go to </a:t>
            </a:r>
            <a:r>
              <a:rPr lang="en-US" dirty="0" err="1" smtClean="0">
                <a:solidFill>
                  <a:srgbClr val="000000"/>
                </a:solidFill>
              </a:rPr>
              <a:t>filezilla</a:t>
            </a:r>
            <a:r>
              <a:rPr lang="en-US" dirty="0" err="1">
                <a:solidFill>
                  <a:srgbClr val="000000"/>
                </a:solidFill>
              </a:rPr>
              <a:t>-</a:t>
            </a:r>
            <a:r>
              <a:rPr lang="en-US" dirty="0" err="1" smtClean="0">
                <a:solidFill>
                  <a:srgbClr val="000000"/>
                </a:solidFill>
              </a:rPr>
              <a:t>project.org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</a:rPr>
              <a:t>D</a:t>
            </a:r>
            <a:r>
              <a:rPr lang="en-US" dirty="0" smtClean="0">
                <a:solidFill>
                  <a:srgbClr val="000000"/>
                </a:solidFill>
              </a:rPr>
              <a:t>ownload </a:t>
            </a:r>
            <a:r>
              <a:rPr lang="en-US" dirty="0" err="1" smtClean="0">
                <a:solidFill>
                  <a:srgbClr val="000000"/>
                </a:solidFill>
              </a:rPr>
              <a:t>FileZilla</a:t>
            </a:r>
            <a:r>
              <a:rPr lang="en-US" dirty="0" smtClean="0">
                <a:solidFill>
                  <a:srgbClr val="000000"/>
                </a:solidFill>
              </a:rPr>
              <a:t> Client and install it.</a:t>
            </a:r>
          </a:p>
          <a:p>
            <a:r>
              <a:rPr lang="en-US" dirty="0">
                <a:solidFill>
                  <a:srgbClr val="000000"/>
                </a:solidFill>
              </a:rPr>
              <a:t>Open </a:t>
            </a:r>
            <a:r>
              <a:rPr lang="en-US" dirty="0" err="1">
                <a:solidFill>
                  <a:srgbClr val="000000"/>
                </a:solidFill>
              </a:rPr>
              <a:t>FileZilla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and put in the following settings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Host: </a:t>
            </a:r>
            <a:r>
              <a:rPr lang="en-US" dirty="0" err="1">
                <a:solidFill>
                  <a:srgbClr val="000000"/>
                </a:solidFill>
              </a:rPr>
              <a:t>sftp</a:t>
            </a:r>
            <a:r>
              <a:rPr lang="en-US" dirty="0">
                <a:solidFill>
                  <a:srgbClr val="000000"/>
                </a:solidFill>
              </a:rPr>
              <a:t>://login.cx1.</a:t>
            </a:r>
            <a:r>
              <a:rPr lang="en-US" dirty="0" smtClean="0">
                <a:solidFill>
                  <a:srgbClr val="000000"/>
                </a:solidFill>
              </a:rPr>
              <a:t>hpc.ic.ac.uk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Username: your username for all Imperial services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Password: your usual Imperial password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Port: 22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Press the </a:t>
            </a:r>
            <a:r>
              <a:rPr lang="en-US" dirty="0" err="1" smtClean="0">
                <a:solidFill>
                  <a:srgbClr val="000000"/>
                </a:solidFill>
              </a:rPr>
              <a:t>Quickconnect</a:t>
            </a:r>
            <a:r>
              <a:rPr lang="en-US" dirty="0" smtClean="0">
                <a:solidFill>
                  <a:srgbClr val="000000"/>
                </a:solidFill>
              </a:rPr>
              <a:t> button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Copy your files and folders across onto HPC.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2428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69" y="77865"/>
            <a:ext cx="8710275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Step 1: get your code onto the cluster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1257254"/>
            <a:ext cx="8858415" cy="51289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>
                <a:solidFill>
                  <a:srgbClr val="000000"/>
                </a:solidFill>
              </a:rPr>
              <a:t>Alternative method if </a:t>
            </a:r>
            <a:r>
              <a:rPr lang="en-US" b="1" smtClean="0">
                <a:solidFill>
                  <a:srgbClr val="000000"/>
                </a:solidFill>
              </a:rPr>
              <a:t>you prefer command </a:t>
            </a:r>
            <a:r>
              <a:rPr lang="en-US" b="1" dirty="0" smtClean="0">
                <a:solidFill>
                  <a:srgbClr val="000000"/>
                </a:solidFill>
              </a:rPr>
              <a:t>line</a:t>
            </a:r>
            <a:r>
              <a:rPr lang="mr-IN" b="1" dirty="0" smtClean="0">
                <a:solidFill>
                  <a:srgbClr val="000000"/>
                </a:solidFill>
              </a:rPr>
              <a:t>…</a:t>
            </a:r>
            <a:endParaRPr lang="en-US" b="1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Use </a:t>
            </a:r>
            <a:r>
              <a:rPr lang="en-US" dirty="0" err="1" smtClean="0">
                <a:solidFill>
                  <a:srgbClr val="000000"/>
                </a:solidFill>
              </a:rPr>
              <a:t>sftp</a:t>
            </a:r>
            <a:r>
              <a:rPr lang="en-US" dirty="0" smtClean="0">
                <a:solidFill>
                  <a:srgbClr val="000000"/>
                </a:solidFill>
              </a:rPr>
              <a:t>: from the directory of your code in a shell window type ….</a:t>
            </a:r>
          </a:p>
          <a:p>
            <a:pPr lvl="1"/>
            <a:r>
              <a:rPr lang="en-US" sz="25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sftp</a:t>
            </a:r>
            <a:r>
              <a:rPr lang="en-US" sz="2500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500" dirty="0" smtClean="0">
                <a:solidFill>
                  <a:srgbClr val="0000FF"/>
                </a:solidFill>
                <a:latin typeface="Courier New"/>
                <a:cs typeface="Courier New"/>
              </a:rPr>
              <a:t>username</a:t>
            </a:r>
            <a:r>
              <a:rPr lang="en-US" sz="2500" dirty="0" smtClean="0">
                <a:solidFill>
                  <a:srgbClr val="000000"/>
                </a:solidFill>
                <a:latin typeface="Courier New"/>
                <a:cs typeface="Courier New"/>
              </a:rPr>
              <a:t>@login.cx1.hpc.ic.ac.uk</a:t>
            </a:r>
          </a:p>
          <a:p>
            <a:pPr lvl="1"/>
            <a:r>
              <a:rPr lang="en-US" sz="2500" dirty="0" smtClean="0">
                <a:solidFill>
                  <a:srgbClr val="000000"/>
                </a:solidFill>
              </a:rPr>
              <a:t>You </a:t>
            </a:r>
            <a:r>
              <a:rPr lang="en-US" sz="2500" dirty="0">
                <a:solidFill>
                  <a:srgbClr val="000000"/>
                </a:solidFill>
              </a:rPr>
              <a:t>will be asked for your </a:t>
            </a:r>
            <a:r>
              <a:rPr lang="en-US" sz="2500" dirty="0" smtClean="0">
                <a:solidFill>
                  <a:srgbClr val="000000"/>
                </a:solidFill>
              </a:rPr>
              <a:t>standard cluster password</a:t>
            </a:r>
            <a:endParaRPr lang="en-US" sz="2500" dirty="0">
              <a:solidFill>
                <a:srgbClr val="000000"/>
              </a:solidFill>
            </a:endParaRPr>
          </a:p>
          <a:p>
            <a:pPr lvl="1"/>
            <a:r>
              <a:rPr lang="en-US" sz="2500" dirty="0" smtClean="0">
                <a:solidFill>
                  <a:srgbClr val="000000"/>
                </a:solidFill>
                <a:latin typeface="Courier New"/>
                <a:cs typeface="Courier New"/>
              </a:rPr>
              <a:t>put </a:t>
            </a:r>
            <a:r>
              <a:rPr lang="en-US" sz="25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sz="25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.R</a:t>
            </a:r>
            <a:endParaRPr lang="en-US" sz="2500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1"/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exit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Your software is now on your home directory of the cluster which is backed up regularly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7228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Introduction to HPC and why it’s useful</a:t>
            </a:r>
          </a:p>
        </p:txBody>
      </p:sp>
      <p:pic>
        <p:nvPicPr>
          <p:cNvPr id="6" name="Picture 5" descr="220px-Gordon_Moor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48" y="1422899"/>
            <a:ext cx="27940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993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69" y="77865"/>
            <a:ext cx="8710275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Step 2: log into the cluster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" y="1257254"/>
            <a:ext cx="9144000" cy="5600746"/>
          </a:xfrm>
        </p:spPr>
        <p:txBody>
          <a:bodyPr>
            <a:normAutofit fontScale="85000" lnSpcReduction="20000"/>
          </a:bodyPr>
          <a:lstStyle/>
          <a:p>
            <a:r>
              <a:rPr lang="en-US" sz="3600" dirty="0" smtClean="0">
                <a:solidFill>
                  <a:srgbClr val="000000"/>
                </a:solidFill>
              </a:rPr>
              <a:t>Use </a:t>
            </a:r>
            <a:r>
              <a:rPr lang="en-US" sz="3600" dirty="0" err="1" smtClean="0">
                <a:solidFill>
                  <a:srgbClr val="000000"/>
                </a:solidFill>
              </a:rPr>
              <a:t>ssh</a:t>
            </a:r>
            <a:r>
              <a:rPr lang="en-US" sz="3600" dirty="0" smtClean="0">
                <a:solidFill>
                  <a:srgbClr val="000000"/>
                </a:solidFill>
              </a:rPr>
              <a:t>: from a shell window type ….</a:t>
            </a:r>
          </a:p>
          <a:p>
            <a:pPr lvl="1"/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Ssh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–l 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username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login.cx1.hpc.ic.ac.uk</a:t>
            </a:r>
            <a:endParaRPr lang="en-US" dirty="0" smtClean="0">
              <a:latin typeface="Courier New"/>
              <a:cs typeface="Courier New"/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You will be asked for your standard cluster password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Now </a:t>
            </a:r>
            <a:r>
              <a:rPr lang="en-US" dirty="0" smtClean="0">
                <a:solidFill>
                  <a:srgbClr val="000000"/>
                </a:solidFill>
              </a:rPr>
              <a:t>it’s as though you were sitting with a shell open at the login node.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ls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(will list the files in $HOME)</a:t>
            </a:r>
          </a:p>
          <a:p>
            <a:pPr lvl="1"/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m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kdir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foldername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(make a new folder)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m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v filename $HOME/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foldername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(move)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c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d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foldername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(change directory)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cat 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(see your file to </a:t>
            </a:r>
            <a:r>
              <a:rPr lang="en-US" dirty="0" smtClean="0">
                <a:solidFill>
                  <a:srgbClr val="000000"/>
                </a:solidFill>
              </a:rPr>
              <a:t>check it’s contents)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cp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$WORK </a:t>
            </a:r>
            <a:r>
              <a:rPr lang="en-US" dirty="0">
                <a:solidFill>
                  <a:srgbClr val="000000"/>
                </a:solidFill>
              </a:rPr>
              <a:t>(make a copy in $WORK)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c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d $WORK </a:t>
            </a:r>
            <a:r>
              <a:rPr lang="en-US" dirty="0">
                <a:solidFill>
                  <a:srgbClr val="000000"/>
                </a:solidFill>
              </a:rPr>
              <a:t>(change directory to $WORK)</a:t>
            </a:r>
          </a:p>
          <a:p>
            <a:r>
              <a:rPr lang="en-US" sz="3300" dirty="0" smtClean="0">
                <a:solidFill>
                  <a:srgbClr val="000000"/>
                </a:solidFill>
              </a:rPr>
              <a:t>Your software is now in two copies: in a folder in your home directory of the cluster and in the work area ready for running.</a:t>
            </a: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9284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69" y="77865"/>
            <a:ext cx="8710275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Step 3: make a file for your shell script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1257254"/>
            <a:ext cx="8858415" cy="560074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This is the list of instructions to be executed when you get to the front of the queue is written in shell script.   It should be a .</a:t>
            </a:r>
            <a:r>
              <a:rPr lang="en-US" dirty="0" err="1" smtClean="0">
                <a:solidFill>
                  <a:srgbClr val="000000"/>
                </a:solidFill>
              </a:rPr>
              <a:t>sh</a:t>
            </a:r>
            <a:r>
              <a:rPr lang="en-US" dirty="0" smtClean="0">
                <a:solidFill>
                  <a:srgbClr val="000000"/>
                </a:solidFill>
              </a:rPr>
              <a:t> file</a:t>
            </a:r>
          </a:p>
          <a:p>
            <a:r>
              <a:rPr lang="en-US" b="1" i="1" dirty="0" smtClean="0">
                <a:solidFill>
                  <a:srgbClr val="000000"/>
                </a:solidFill>
              </a:rPr>
              <a:t>Never</a:t>
            </a:r>
            <a:r>
              <a:rPr lang="en-US" dirty="0" smtClean="0">
                <a:solidFill>
                  <a:srgbClr val="000000"/>
                </a:solidFill>
              </a:rPr>
              <a:t> run code on the login node – always write a shell script and wait in the queue.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If you type 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cat &gt;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filename.sh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You will then get the chance to type text (pressing enter for new lines) and the cat command will make the file containing the text that you typed.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When you are finished typing the contents of your new file press control and D to complete the process.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Type 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cat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filename.s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h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to check that your file is correct before submitting it to the queue.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7557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7865"/>
            <a:ext cx="9142413" cy="1143000"/>
          </a:xfrm>
        </p:spPr>
        <p:txBody>
          <a:bodyPr>
            <a:noAutofit/>
          </a:bodyPr>
          <a:lstStyle/>
          <a:p>
            <a:r>
              <a:rPr lang="en-US" sz="3500" dirty="0" smtClean="0">
                <a:solidFill>
                  <a:srgbClr val="000000"/>
                </a:solidFill>
              </a:rPr>
              <a:t>Step 3 continued: your shell script file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1257254"/>
            <a:ext cx="8858415" cy="512893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#!/bin/bash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#PBS -l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walltime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=12:00:00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#PBS -l select=1:ncpus=1: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mem=800mb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module load R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module load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intel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-suite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echo </a:t>
            </a:r>
            <a:r>
              <a:rPr lang="en-US" dirty="0" smtClean="0">
                <a:solidFill>
                  <a:srgbClr val="FF0000"/>
                </a:solidFill>
                <a:latin typeface="Courier New"/>
                <a:cs typeface="Courier New"/>
              </a:rPr>
              <a:t>"R is about to run”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R --vanilla &lt; $WORK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/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Rtest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/ForwardsNTC_V5.R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mv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datafilename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* $WORK</a:t>
            </a:r>
            <a:endParaRPr lang="en-US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echo </a:t>
            </a:r>
            <a:r>
              <a:rPr lang="en-US" dirty="0" smtClean="0">
                <a:solidFill>
                  <a:srgbClr val="FF0000"/>
                </a:solidFill>
                <a:latin typeface="Courier New"/>
                <a:cs typeface="Courier New"/>
              </a:rPr>
              <a:t>"R has finished running”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# this is a comment at the end of the file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2343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7865"/>
            <a:ext cx="9142413" cy="1143000"/>
          </a:xfrm>
        </p:spPr>
        <p:txBody>
          <a:bodyPr>
            <a:noAutofit/>
          </a:bodyPr>
          <a:lstStyle/>
          <a:p>
            <a:r>
              <a:rPr lang="en-US" sz="3500" dirty="0" smtClean="0">
                <a:solidFill>
                  <a:srgbClr val="000000"/>
                </a:solidFill>
              </a:rPr>
              <a:t>Step 3 continued: your shell script file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1257254"/>
            <a:ext cx="8858415" cy="512893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#!/bin/bash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#PBS -l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walltime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=12:00:00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#PBS -l select=1:ncpus=1: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mem=800mb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module load R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module load 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intel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-suite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echo </a:t>
            </a:r>
            <a:r>
              <a:rPr lang="en-US" dirty="0" smtClean="0">
                <a:solidFill>
                  <a:srgbClr val="FF0000"/>
                </a:solidFill>
                <a:latin typeface="Courier New"/>
                <a:cs typeface="Courier New"/>
              </a:rPr>
              <a:t>"R is about to run”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R --vanilla &lt; $WORK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/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Rtest</a:t>
            </a:r>
            <a:r>
              <a:rPr lang="en-US" dirty="0" smtClean="0">
                <a:solidFill>
                  <a:srgbClr val="0000FF"/>
                </a:solidFill>
                <a:latin typeface="Courier New"/>
                <a:cs typeface="Courier New"/>
              </a:rPr>
              <a:t>/ForwardsNTC_V5.R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mv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datafilename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* $WORK</a:t>
            </a:r>
            <a:endParaRPr lang="en-US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echo </a:t>
            </a:r>
            <a:r>
              <a:rPr lang="en-US" dirty="0" smtClean="0">
                <a:solidFill>
                  <a:srgbClr val="FF0000"/>
                </a:solidFill>
                <a:latin typeface="Courier New"/>
                <a:cs typeface="Courier New"/>
              </a:rPr>
              <a:t>"R has finished running”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# this is a comment at the end of the file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33486" y="5853704"/>
            <a:ext cx="78867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/>
              <a:t>You can run Python code too – </a:t>
            </a:r>
          </a:p>
          <a:p>
            <a:pPr algn="ctr"/>
            <a:r>
              <a:rPr lang="en-US" sz="2500" dirty="0" smtClean="0"/>
              <a:t>just use different commands here 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57034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69" y="77865"/>
            <a:ext cx="8710275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Step 4: submitting your job to the cluster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1257254"/>
            <a:ext cx="8858415" cy="5454696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You are now in the $WORK directory with your code and shell script both written.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To submit your job type</a:t>
            </a:r>
          </a:p>
          <a:p>
            <a:pPr marL="457200" lvl="1" indent="0">
              <a:buNone/>
            </a:pPr>
            <a:r>
              <a:rPr lang="en-US" sz="2700" dirty="0" err="1">
                <a:solidFill>
                  <a:srgbClr val="000000"/>
                </a:solidFill>
                <a:latin typeface="Courier New"/>
                <a:cs typeface="Courier New"/>
              </a:rPr>
              <a:t>qsub</a:t>
            </a:r>
            <a:r>
              <a:rPr lang="en-US" sz="2700" dirty="0">
                <a:solidFill>
                  <a:srgbClr val="000000"/>
                </a:solidFill>
                <a:latin typeface="Courier New"/>
                <a:cs typeface="Courier New"/>
              </a:rPr>
              <a:t> -J </a:t>
            </a:r>
            <a:r>
              <a:rPr lang="en-US" sz="2700" dirty="0">
                <a:solidFill>
                  <a:srgbClr val="0000FF"/>
                </a:solidFill>
                <a:latin typeface="Courier New"/>
                <a:cs typeface="Courier New"/>
              </a:rPr>
              <a:t>1-32 </a:t>
            </a:r>
            <a:r>
              <a:rPr lang="en-US" sz="2700" dirty="0" err="1">
                <a:solidFill>
                  <a:srgbClr val="0000FF"/>
                </a:solidFill>
                <a:latin typeface="Courier New"/>
                <a:cs typeface="Courier New"/>
              </a:rPr>
              <a:t>filename.sh</a:t>
            </a:r>
            <a:endParaRPr lang="en-US" sz="27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457200" lvl="1" indent="0">
              <a:buNone/>
            </a:pPr>
            <a:r>
              <a:rPr lang="en-US" sz="27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qstat</a:t>
            </a:r>
            <a:r>
              <a:rPr lang="en-US" sz="2700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3200" dirty="0">
                <a:solidFill>
                  <a:srgbClr val="000000"/>
                </a:solidFill>
              </a:rPr>
              <a:t>(S changes from Q to B when running)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If you want to delete a job</a:t>
            </a:r>
          </a:p>
          <a:p>
            <a:pPr marL="457200" lvl="1" indent="0">
              <a:buNone/>
            </a:pPr>
            <a:r>
              <a:rPr lang="en-US" sz="2700" dirty="0" err="1">
                <a:solidFill>
                  <a:srgbClr val="000000"/>
                </a:solidFill>
                <a:latin typeface="Courier New"/>
                <a:cs typeface="Courier New"/>
              </a:rPr>
              <a:t>q</a:t>
            </a:r>
            <a:r>
              <a:rPr lang="en-US" sz="27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stat</a:t>
            </a:r>
            <a:endParaRPr lang="en-US" sz="2700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457200" lvl="1" indent="0">
              <a:buNone/>
            </a:pPr>
            <a:r>
              <a:rPr lang="en-US" sz="27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qdel</a:t>
            </a:r>
            <a:r>
              <a:rPr lang="en-US" sz="2700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700" dirty="0" smtClean="0">
                <a:solidFill>
                  <a:srgbClr val="0000FF"/>
                </a:solidFill>
                <a:latin typeface="Courier New"/>
                <a:cs typeface="Courier New"/>
              </a:rPr>
              <a:t>job-id[] </a:t>
            </a:r>
            <a:r>
              <a:rPr lang="en-US" sz="3200" dirty="0" smtClean="0">
                <a:solidFill>
                  <a:srgbClr val="000000"/>
                </a:solidFill>
              </a:rPr>
              <a:t>(the [] is for array jobs only)</a:t>
            </a:r>
            <a:r>
              <a:rPr lang="en-US" sz="2700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 err="1">
                <a:solidFill>
                  <a:srgbClr val="000000"/>
                </a:solidFill>
              </a:rPr>
              <a:t>q</a:t>
            </a:r>
            <a:r>
              <a:rPr lang="en-US" dirty="0" err="1" smtClean="0">
                <a:solidFill>
                  <a:srgbClr val="000000"/>
                </a:solidFill>
              </a:rPr>
              <a:t>stat</a:t>
            </a:r>
            <a:r>
              <a:rPr lang="en-US" dirty="0" smtClean="0">
                <a:solidFill>
                  <a:srgbClr val="000000"/>
                </a:solidFill>
              </a:rPr>
              <a:t> will give you a list of jobs and you would get the job-id from there.</a:t>
            </a:r>
          </a:p>
          <a:p>
            <a:endParaRPr lang="en-US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7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1102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69" y="77865"/>
            <a:ext cx="8710275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Step 5: check that all is well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1257254"/>
            <a:ext cx="8858415" cy="5454696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Wait 5-10 minutes then check that nothing has gone wrong.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q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stat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(is your job running still)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ls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(are output files as expected) 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cat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.sh.e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job-id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index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	</a:t>
            </a:r>
            <a:r>
              <a:rPr lang="en-US" dirty="0" smtClean="0">
                <a:solidFill>
                  <a:srgbClr val="000000"/>
                </a:solidFill>
              </a:rPr>
              <a:t>(are error files empty?)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cat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.sh.o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job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-id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index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	</a:t>
            </a:r>
            <a:r>
              <a:rPr lang="en-US" dirty="0" smtClean="0">
                <a:solidFill>
                  <a:srgbClr val="000000"/>
                </a:solidFill>
              </a:rPr>
              <a:t>(are standard output files as expected)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qstat</a:t>
            </a:r>
            <a:r>
              <a:rPr lang="en-US" dirty="0">
                <a:solidFill>
                  <a:srgbClr val="000000"/>
                </a:solidFill>
              </a:rPr>
              <a:t> (is your job running still)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exit</a:t>
            </a:r>
            <a:r>
              <a:rPr lang="en-US" dirty="0" smtClean="0">
                <a:solidFill>
                  <a:srgbClr val="000000"/>
                </a:solidFill>
              </a:rPr>
              <a:t> (you’re done for now come back later)</a:t>
            </a:r>
          </a:p>
          <a:p>
            <a:endParaRPr lang="en-US" dirty="0" smtClean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27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9917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69" y="77865"/>
            <a:ext cx="8710275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Step </a:t>
            </a:r>
            <a:r>
              <a:rPr lang="en-US" dirty="0">
                <a:solidFill>
                  <a:srgbClr val="000000"/>
                </a:solidFill>
              </a:rPr>
              <a:t>6</a:t>
            </a:r>
            <a:r>
              <a:rPr lang="en-US" dirty="0" smtClean="0">
                <a:solidFill>
                  <a:srgbClr val="000000"/>
                </a:solidFill>
              </a:rPr>
              <a:t>: Getting your results back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1257254"/>
            <a:ext cx="8858415" cy="5454696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qstat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(is your job running still)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cd $WORK</a:t>
            </a:r>
          </a:p>
          <a:p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ls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(output files as expected?) 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cat output filename </a:t>
            </a:r>
            <a:r>
              <a:rPr lang="en-US" dirty="0" smtClean="0">
                <a:solidFill>
                  <a:srgbClr val="000000"/>
                </a:solidFill>
              </a:rPr>
              <a:t>(contents as expected?)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cat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.sh.e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job-id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index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	</a:t>
            </a:r>
            <a:r>
              <a:rPr lang="en-US" dirty="0" smtClean="0">
                <a:solidFill>
                  <a:srgbClr val="000000"/>
                </a:solidFill>
              </a:rPr>
              <a:t>(error files empty?)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cat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.sh.o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job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-id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index</a:t>
            </a:r>
            <a:endParaRPr lang="en-US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	</a:t>
            </a:r>
            <a:r>
              <a:rPr lang="en-US" dirty="0" smtClean="0">
                <a:solidFill>
                  <a:srgbClr val="000000"/>
                </a:solidFill>
              </a:rPr>
              <a:t>(standard output files as expected?)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tar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czvf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.tgz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* 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m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v </a:t>
            </a:r>
            <a:r>
              <a:rPr lang="en-US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.tgz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$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HOME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457200" lvl="1" indent="0">
              <a:buNone/>
            </a:pPr>
            <a:endParaRPr lang="en-US" sz="27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936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969" y="77865"/>
            <a:ext cx="8710275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Step 6 continued: </a:t>
            </a:r>
            <a:r>
              <a:rPr lang="en-US" dirty="0" err="1" smtClean="0">
                <a:solidFill>
                  <a:srgbClr val="000000"/>
                </a:solidFill>
              </a:rPr>
              <a:t>sftp</a:t>
            </a:r>
            <a:r>
              <a:rPr lang="en-US" dirty="0" smtClean="0">
                <a:solidFill>
                  <a:srgbClr val="000000"/>
                </a:solidFill>
              </a:rPr>
              <a:t> to get results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1257254"/>
            <a:ext cx="8858415" cy="545469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exit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Use </a:t>
            </a:r>
            <a:r>
              <a:rPr lang="en-US" dirty="0" err="1">
                <a:solidFill>
                  <a:srgbClr val="000000"/>
                </a:solidFill>
              </a:rPr>
              <a:t>sftp</a:t>
            </a:r>
            <a:r>
              <a:rPr lang="en-US" dirty="0">
                <a:solidFill>
                  <a:srgbClr val="000000"/>
                </a:solidFill>
              </a:rPr>
              <a:t>: from </a:t>
            </a:r>
            <a:r>
              <a:rPr lang="en-US" dirty="0" smtClean="0">
                <a:solidFill>
                  <a:srgbClr val="000000"/>
                </a:solidFill>
              </a:rPr>
              <a:t>a new directory on your own computer of where you want the results to be.    Open a shell and type …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 sz="2500" dirty="0" err="1">
                <a:solidFill>
                  <a:srgbClr val="000000"/>
                </a:solidFill>
                <a:latin typeface="Courier New"/>
                <a:cs typeface="Courier New"/>
              </a:rPr>
              <a:t>sftp</a:t>
            </a:r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urier New"/>
                <a:cs typeface="Courier New"/>
              </a:rPr>
              <a:t>username</a:t>
            </a:r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@login.cx1.hpc.ic.ac.uk</a:t>
            </a:r>
          </a:p>
          <a:p>
            <a:pPr lvl="1"/>
            <a:r>
              <a:rPr lang="en-US" sz="2500" dirty="0">
                <a:solidFill>
                  <a:srgbClr val="000000"/>
                </a:solidFill>
              </a:rPr>
              <a:t>You will be asked for your standard cluster password</a:t>
            </a:r>
          </a:p>
          <a:p>
            <a:pPr lvl="1"/>
            <a:r>
              <a:rPr lang="en-US" sz="2500" dirty="0" smtClean="0">
                <a:solidFill>
                  <a:srgbClr val="000000"/>
                </a:solidFill>
                <a:latin typeface="Courier New"/>
                <a:cs typeface="Courier New"/>
              </a:rPr>
              <a:t>get </a:t>
            </a:r>
            <a:r>
              <a:rPr lang="en-US" sz="25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sz="25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.tgz</a:t>
            </a:r>
            <a:endParaRPr lang="en-US" sz="25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1"/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exit</a:t>
            </a:r>
          </a:p>
          <a:p>
            <a:r>
              <a:rPr lang="en-US" dirty="0">
                <a:solidFill>
                  <a:srgbClr val="000000"/>
                </a:solidFill>
              </a:rPr>
              <a:t>Your </a:t>
            </a:r>
            <a:r>
              <a:rPr lang="en-US" dirty="0" smtClean="0">
                <a:solidFill>
                  <a:srgbClr val="000000"/>
                </a:solidFill>
              </a:rPr>
              <a:t>results are now all on your own computer</a:t>
            </a:r>
          </a:p>
          <a:p>
            <a:pPr lvl="1"/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tar </a:t>
            </a:r>
            <a:r>
              <a:rPr lang="en-US" sz="2500" dirty="0" err="1">
                <a:solidFill>
                  <a:srgbClr val="000000"/>
                </a:solidFill>
                <a:latin typeface="Courier New"/>
                <a:cs typeface="Courier New"/>
              </a:rPr>
              <a:t>xzvf</a:t>
            </a:r>
            <a:r>
              <a:rPr lang="en-US" sz="25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500" dirty="0" err="1">
                <a:solidFill>
                  <a:srgbClr val="0000FF"/>
                </a:solidFill>
                <a:latin typeface="Courier New"/>
                <a:cs typeface="Courier New"/>
              </a:rPr>
              <a:t>filename</a:t>
            </a:r>
            <a:r>
              <a:rPr lang="en-US" sz="2500" dirty="0" err="1">
                <a:solidFill>
                  <a:srgbClr val="000000"/>
                </a:solidFill>
                <a:latin typeface="Courier New"/>
                <a:cs typeface="Courier New"/>
              </a:rPr>
              <a:t>.tgz</a:t>
            </a:r>
            <a:endParaRPr lang="en-US" sz="25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dirty="0">
                <a:solidFill>
                  <a:srgbClr val="000000"/>
                </a:solidFill>
              </a:rPr>
              <a:t>Your results are now complete uncompressed and ready for </a:t>
            </a:r>
            <a:r>
              <a:rPr lang="en-US" dirty="0" smtClean="0">
                <a:solidFill>
                  <a:srgbClr val="000000"/>
                </a:solidFill>
              </a:rPr>
              <a:t>use.  Now you need to write some R code to read in and analyze all those file.</a:t>
            </a:r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6" name="Oval 5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3448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For your </a:t>
            </a:r>
            <a:r>
              <a:rPr lang="en-US" dirty="0" err="1" smtClean="0">
                <a:solidFill>
                  <a:srgbClr val="000000"/>
                </a:solidFill>
              </a:rPr>
              <a:t>excercises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4983163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2264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You’ll be asked to adapt your code from yesterday to run on the cluster for a much bigger ecological community size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You’ll need to collect species abundance data as before and average over a large number of parallel simulations.</a:t>
            </a:r>
          </a:p>
          <a:p>
            <a:endParaRPr lang="en-US" sz="2500" dirty="0">
              <a:solidFill>
                <a:srgbClr val="000000"/>
              </a:solidFill>
            </a:endParaRP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 flipH="1">
            <a:off x="8774186" y="207587"/>
            <a:ext cx="165255" cy="708237"/>
            <a:chOff x="293096" y="5116407"/>
            <a:chExt cx="341908" cy="1465319"/>
          </a:xfrm>
          <a:solidFill>
            <a:srgbClr val="FF0000"/>
          </a:solidFill>
        </p:grpSpPr>
        <p:sp>
          <p:nvSpPr>
            <p:cNvPr id="7" name="Oval 6"/>
            <p:cNvSpPr/>
            <p:nvPr/>
          </p:nvSpPr>
          <p:spPr>
            <a:xfrm>
              <a:off x="293096" y="6239818"/>
              <a:ext cx="341908" cy="341908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4158" y="5116407"/>
              <a:ext cx="232035" cy="976879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019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For your </a:t>
            </a:r>
            <a:r>
              <a:rPr lang="en-US" dirty="0" err="1" smtClean="0">
                <a:solidFill>
                  <a:srgbClr val="000000"/>
                </a:solidFill>
              </a:rPr>
              <a:t>excercises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2671031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You’ll be asked to adapt your code from yesterday to run on the cluster for a much bigger ecological community size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You’ll need to collect species abundance data as before and average over a large number of parallel simulations.</a:t>
            </a:r>
          </a:p>
          <a:p>
            <a:endParaRPr lang="en-US" sz="2500" dirty="0">
              <a:solidFill>
                <a:srgbClr val="000000"/>
              </a:solidFill>
            </a:endParaRP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7" name="Picture 26" descr="times_seri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7" r="-16248"/>
          <a:stretch/>
        </p:blipFill>
        <p:spPr>
          <a:xfrm>
            <a:off x="5390160" y="4811130"/>
            <a:ext cx="3615193" cy="1869068"/>
          </a:xfrm>
          <a:prstGeom prst="rect">
            <a:avLst/>
          </a:prstGeom>
        </p:spPr>
      </p:pic>
      <p:pic>
        <p:nvPicPr>
          <p:cNvPr id="26" name="Picture 25" descr="times_seri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6810"/>
          <a:stretch/>
        </p:blipFill>
        <p:spPr>
          <a:xfrm>
            <a:off x="6650695" y="2830796"/>
            <a:ext cx="1683752" cy="177046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722313" y="4842882"/>
            <a:ext cx="7686146" cy="1869068"/>
            <a:chOff x="2349500" y="3963105"/>
            <a:chExt cx="8281459" cy="2013832"/>
          </a:xfrm>
        </p:grpSpPr>
        <p:pic>
          <p:nvPicPr>
            <p:cNvPr id="3" name="Picture 2" descr="times_series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9500" y="3963105"/>
              <a:ext cx="4433887" cy="2013832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2579688" y="3963105"/>
              <a:ext cx="1166812" cy="2013832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07" r="-16248"/>
            <a:stretch/>
          </p:blipFill>
          <p:spPr>
            <a:xfrm>
              <a:off x="6735759" y="3963105"/>
              <a:ext cx="3895200" cy="2013832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3746499" y="3963105"/>
              <a:ext cx="6804714" cy="2013832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 descr="times_seri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6810"/>
          <a:stretch/>
        </p:blipFill>
        <p:spPr>
          <a:xfrm>
            <a:off x="5158866" y="2842229"/>
            <a:ext cx="1683752" cy="1770465"/>
          </a:xfrm>
          <a:prstGeom prst="rect">
            <a:avLst/>
          </a:prstGeom>
        </p:spPr>
      </p:pic>
      <p:pic>
        <p:nvPicPr>
          <p:cNvPr id="13" name="Picture 12" descr="times_seri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6810"/>
          <a:stretch/>
        </p:blipFill>
        <p:spPr>
          <a:xfrm>
            <a:off x="3677483" y="2842229"/>
            <a:ext cx="1683752" cy="1770465"/>
          </a:xfrm>
          <a:prstGeom prst="rect">
            <a:avLst/>
          </a:prstGeom>
        </p:spPr>
      </p:pic>
      <p:pic>
        <p:nvPicPr>
          <p:cNvPr id="14" name="Picture 13" descr="times_seri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6810"/>
          <a:stretch/>
        </p:blipFill>
        <p:spPr>
          <a:xfrm>
            <a:off x="2203093" y="2842229"/>
            <a:ext cx="1683752" cy="1770465"/>
          </a:xfrm>
          <a:prstGeom prst="rect">
            <a:avLst/>
          </a:prstGeom>
        </p:spPr>
      </p:pic>
      <p:pic>
        <p:nvPicPr>
          <p:cNvPr id="15" name="Picture 14" descr="times_serie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6810"/>
          <a:stretch/>
        </p:blipFill>
        <p:spPr>
          <a:xfrm>
            <a:off x="722313" y="2842229"/>
            <a:ext cx="1683752" cy="1770465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406065" y="2735540"/>
            <a:ext cx="952065" cy="1877154"/>
          </a:xfrm>
          <a:prstGeom prst="rect">
            <a:avLst/>
          </a:prstGeom>
          <a:solidFill>
            <a:srgbClr val="8000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358130" y="2735540"/>
            <a:ext cx="515950" cy="1877154"/>
          </a:xfrm>
          <a:prstGeom prst="rect">
            <a:avLst/>
          </a:prstGeom>
          <a:solidFill>
            <a:srgbClr val="0080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872284" y="2735540"/>
            <a:ext cx="952065" cy="1877154"/>
          </a:xfrm>
          <a:prstGeom prst="rect">
            <a:avLst/>
          </a:prstGeom>
          <a:solidFill>
            <a:srgbClr val="8000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824350" y="2735540"/>
            <a:ext cx="550843" cy="1877154"/>
          </a:xfrm>
          <a:prstGeom prst="rect">
            <a:avLst/>
          </a:prstGeom>
          <a:solidFill>
            <a:srgbClr val="0080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375193" y="2735540"/>
            <a:ext cx="952065" cy="1877154"/>
          </a:xfrm>
          <a:prstGeom prst="rect">
            <a:avLst/>
          </a:prstGeom>
          <a:solidFill>
            <a:srgbClr val="8000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327258" y="2735540"/>
            <a:ext cx="515950" cy="1877154"/>
          </a:xfrm>
          <a:prstGeom prst="rect">
            <a:avLst/>
          </a:prstGeom>
          <a:solidFill>
            <a:srgbClr val="0080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842618" y="2735540"/>
            <a:ext cx="952065" cy="1877154"/>
          </a:xfrm>
          <a:prstGeom prst="rect">
            <a:avLst/>
          </a:prstGeom>
          <a:solidFill>
            <a:srgbClr val="8000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794683" y="2735540"/>
            <a:ext cx="539764" cy="1877154"/>
          </a:xfrm>
          <a:prstGeom prst="rect">
            <a:avLst/>
          </a:prstGeom>
          <a:solidFill>
            <a:srgbClr val="0080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119063" y="4811130"/>
            <a:ext cx="9763125" cy="21421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390189" y="2669010"/>
            <a:ext cx="9763125" cy="21421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84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o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12" y="994284"/>
            <a:ext cx="3276600" cy="4991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Introduction to HPC and why it’s useful</a:t>
            </a:r>
          </a:p>
        </p:txBody>
      </p:sp>
      <p:pic>
        <p:nvPicPr>
          <p:cNvPr id="6" name="Picture 5" descr="220px-Gordon_Moor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48" y="1422899"/>
            <a:ext cx="2794000" cy="2463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3512" y="5532438"/>
            <a:ext cx="3487738" cy="6826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85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For your </a:t>
            </a:r>
            <a:r>
              <a:rPr lang="en-US" dirty="0" err="1" smtClean="0">
                <a:solidFill>
                  <a:srgbClr val="000000"/>
                </a:solidFill>
              </a:rPr>
              <a:t>excercises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2671031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You’ll be asked to adapt your code from yesterday to run on the cluster for a much bigger ecological community size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You’ll need to collect species abundance data as before and average over a large number of parallel simulations.</a:t>
            </a:r>
          </a:p>
          <a:p>
            <a:endParaRPr lang="en-US" sz="2500" dirty="0">
              <a:solidFill>
                <a:srgbClr val="000000"/>
              </a:solidFill>
            </a:endParaRP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722313" y="2735540"/>
            <a:ext cx="8283040" cy="3976410"/>
            <a:chOff x="1198563" y="2735540"/>
            <a:chExt cx="8283040" cy="3976410"/>
          </a:xfrm>
        </p:grpSpPr>
        <p:pic>
          <p:nvPicPr>
            <p:cNvPr id="27" name="Picture 26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07" r="-16248"/>
            <a:stretch/>
          </p:blipFill>
          <p:spPr>
            <a:xfrm>
              <a:off x="5866410" y="4811130"/>
              <a:ext cx="3615193" cy="1869068"/>
            </a:xfrm>
            <a:prstGeom prst="rect">
              <a:avLst/>
            </a:prstGeom>
          </p:spPr>
        </p:pic>
        <p:pic>
          <p:nvPicPr>
            <p:cNvPr id="26" name="Picture 25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7126945" y="2830796"/>
              <a:ext cx="1683752" cy="1770465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1198563" y="4842882"/>
              <a:ext cx="7686146" cy="1869068"/>
              <a:chOff x="2349500" y="3963105"/>
              <a:chExt cx="8281459" cy="2013832"/>
            </a:xfrm>
          </p:grpSpPr>
          <p:pic>
            <p:nvPicPr>
              <p:cNvPr id="3" name="Picture 2" descr="times_serie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9500" y="3963105"/>
                <a:ext cx="4433887" cy="2013832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2579688" y="3963105"/>
                <a:ext cx="1166812" cy="2013832"/>
              </a:xfrm>
              <a:prstGeom prst="rect">
                <a:avLst/>
              </a:prstGeom>
              <a:solidFill>
                <a:srgbClr val="8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" name="Picture 7" descr="times_series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407" r="-16248"/>
              <a:stretch/>
            </p:blipFill>
            <p:spPr>
              <a:xfrm>
                <a:off x="6735759" y="3963105"/>
                <a:ext cx="3895200" cy="2013832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3746499" y="3963105"/>
                <a:ext cx="6804714" cy="2013832"/>
              </a:xfrm>
              <a:prstGeom prst="rect">
                <a:avLst/>
              </a:prstGeom>
              <a:solidFill>
                <a:srgbClr val="008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" name="Picture 11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5635116" y="2842229"/>
              <a:ext cx="1683752" cy="1770465"/>
            </a:xfrm>
            <a:prstGeom prst="rect">
              <a:avLst/>
            </a:prstGeom>
          </p:spPr>
        </p:pic>
        <p:pic>
          <p:nvPicPr>
            <p:cNvPr id="13" name="Picture 12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4153733" y="2842229"/>
              <a:ext cx="1683752" cy="1770465"/>
            </a:xfrm>
            <a:prstGeom prst="rect">
              <a:avLst/>
            </a:prstGeom>
          </p:spPr>
        </p:pic>
        <p:pic>
          <p:nvPicPr>
            <p:cNvPr id="14" name="Picture 13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2679343" y="2842229"/>
              <a:ext cx="1683752" cy="1770465"/>
            </a:xfrm>
            <a:prstGeom prst="rect">
              <a:avLst/>
            </a:prstGeom>
          </p:spPr>
        </p:pic>
        <p:pic>
          <p:nvPicPr>
            <p:cNvPr id="15" name="Picture 14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1198563" y="2842229"/>
              <a:ext cx="1683752" cy="1770465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1414300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366365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82315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834380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48534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00600" y="2735540"/>
              <a:ext cx="550843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851443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803508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18868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270933" y="2735540"/>
              <a:ext cx="539764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119063" y="4811130"/>
            <a:ext cx="9763125" cy="21421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406065" y="2669010"/>
            <a:ext cx="9763125" cy="21421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31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For your </a:t>
            </a:r>
            <a:r>
              <a:rPr lang="en-US" dirty="0" err="1" smtClean="0">
                <a:solidFill>
                  <a:srgbClr val="000000"/>
                </a:solidFill>
              </a:rPr>
              <a:t>excercises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2671031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You’ll be asked to adapt your code from yesterday to run on the cluster for a much bigger ecological community size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You’ll need to collect species abundance data as before and average over a large number of parallel simulations.</a:t>
            </a:r>
          </a:p>
          <a:p>
            <a:endParaRPr lang="en-US" sz="2500" dirty="0">
              <a:solidFill>
                <a:srgbClr val="000000"/>
              </a:solidFill>
            </a:endParaRP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722313" y="2735540"/>
            <a:ext cx="8283040" cy="3976410"/>
            <a:chOff x="1198563" y="2735540"/>
            <a:chExt cx="8283040" cy="3976410"/>
          </a:xfrm>
        </p:grpSpPr>
        <p:pic>
          <p:nvPicPr>
            <p:cNvPr id="27" name="Picture 26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07" r="-16248"/>
            <a:stretch/>
          </p:blipFill>
          <p:spPr>
            <a:xfrm>
              <a:off x="5866410" y="4811130"/>
              <a:ext cx="3615193" cy="1869068"/>
            </a:xfrm>
            <a:prstGeom prst="rect">
              <a:avLst/>
            </a:prstGeom>
          </p:spPr>
        </p:pic>
        <p:pic>
          <p:nvPicPr>
            <p:cNvPr id="26" name="Picture 25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7126945" y="2830796"/>
              <a:ext cx="1683752" cy="1770465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1198563" y="4842882"/>
              <a:ext cx="7686146" cy="1869068"/>
              <a:chOff x="2349500" y="3963105"/>
              <a:chExt cx="8281459" cy="2013832"/>
            </a:xfrm>
          </p:grpSpPr>
          <p:pic>
            <p:nvPicPr>
              <p:cNvPr id="3" name="Picture 2" descr="times_serie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9500" y="3963105"/>
                <a:ext cx="4433887" cy="2013832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2579688" y="3963105"/>
                <a:ext cx="1166812" cy="2013832"/>
              </a:xfrm>
              <a:prstGeom prst="rect">
                <a:avLst/>
              </a:prstGeom>
              <a:solidFill>
                <a:srgbClr val="8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" name="Picture 7" descr="times_series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407" r="-16248"/>
              <a:stretch/>
            </p:blipFill>
            <p:spPr>
              <a:xfrm>
                <a:off x="6735759" y="3963105"/>
                <a:ext cx="3895200" cy="2013832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3746499" y="3963105"/>
                <a:ext cx="6804714" cy="2013832"/>
              </a:xfrm>
              <a:prstGeom prst="rect">
                <a:avLst/>
              </a:prstGeom>
              <a:solidFill>
                <a:srgbClr val="008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" name="Picture 11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5635116" y="2842229"/>
              <a:ext cx="1683752" cy="1770465"/>
            </a:xfrm>
            <a:prstGeom prst="rect">
              <a:avLst/>
            </a:prstGeom>
          </p:spPr>
        </p:pic>
        <p:pic>
          <p:nvPicPr>
            <p:cNvPr id="13" name="Picture 12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4153733" y="2842229"/>
              <a:ext cx="1683752" cy="1770465"/>
            </a:xfrm>
            <a:prstGeom prst="rect">
              <a:avLst/>
            </a:prstGeom>
          </p:spPr>
        </p:pic>
        <p:pic>
          <p:nvPicPr>
            <p:cNvPr id="14" name="Picture 13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2679343" y="2842229"/>
              <a:ext cx="1683752" cy="1770465"/>
            </a:xfrm>
            <a:prstGeom prst="rect">
              <a:avLst/>
            </a:prstGeom>
          </p:spPr>
        </p:pic>
        <p:pic>
          <p:nvPicPr>
            <p:cNvPr id="15" name="Picture 14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1198563" y="2842229"/>
              <a:ext cx="1683752" cy="1770465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1414300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366365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82315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834380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48534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00600" y="2735540"/>
              <a:ext cx="550843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851443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803508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18868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270933" y="2735540"/>
              <a:ext cx="539764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119063" y="4811130"/>
            <a:ext cx="9763125" cy="21421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20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For your </a:t>
            </a:r>
            <a:r>
              <a:rPr lang="en-US" dirty="0" err="1" smtClean="0">
                <a:solidFill>
                  <a:srgbClr val="000000"/>
                </a:solidFill>
              </a:rPr>
              <a:t>excercises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2671031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You’ll be asked to adapt your code from yesterday to run on the cluster for a much bigger ecological community size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You’ll need to collect species abundance data as before and average over a large number of parallel simulations.</a:t>
            </a:r>
          </a:p>
          <a:p>
            <a:endParaRPr lang="en-US" sz="2500" dirty="0">
              <a:solidFill>
                <a:srgbClr val="000000"/>
              </a:solidFill>
            </a:endParaRP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722313" y="2735540"/>
            <a:ext cx="8283040" cy="3976410"/>
            <a:chOff x="1198563" y="2735540"/>
            <a:chExt cx="8283040" cy="3976410"/>
          </a:xfrm>
        </p:grpSpPr>
        <p:pic>
          <p:nvPicPr>
            <p:cNvPr id="27" name="Picture 26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07" r="-16248"/>
            <a:stretch/>
          </p:blipFill>
          <p:spPr>
            <a:xfrm>
              <a:off x="5866410" y="4811130"/>
              <a:ext cx="3615193" cy="1869068"/>
            </a:xfrm>
            <a:prstGeom prst="rect">
              <a:avLst/>
            </a:prstGeom>
          </p:spPr>
        </p:pic>
        <p:pic>
          <p:nvPicPr>
            <p:cNvPr id="26" name="Picture 25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7126945" y="2830796"/>
              <a:ext cx="1683752" cy="1770465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1198563" y="4842882"/>
              <a:ext cx="7686146" cy="1869068"/>
              <a:chOff x="2349500" y="3963105"/>
              <a:chExt cx="8281459" cy="2013832"/>
            </a:xfrm>
          </p:grpSpPr>
          <p:pic>
            <p:nvPicPr>
              <p:cNvPr id="3" name="Picture 2" descr="times_serie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9500" y="3963105"/>
                <a:ext cx="4433887" cy="2013832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2579688" y="3963105"/>
                <a:ext cx="1028063" cy="2013832"/>
              </a:xfrm>
              <a:prstGeom prst="rect">
                <a:avLst/>
              </a:prstGeom>
              <a:solidFill>
                <a:srgbClr val="8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" name="Picture 7" descr="times_series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407" r="-16248"/>
              <a:stretch/>
            </p:blipFill>
            <p:spPr>
              <a:xfrm>
                <a:off x="6735759" y="3963105"/>
                <a:ext cx="3895200" cy="2013832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3607751" y="3963105"/>
                <a:ext cx="6943462" cy="2013832"/>
              </a:xfrm>
              <a:prstGeom prst="rect">
                <a:avLst/>
              </a:prstGeom>
              <a:solidFill>
                <a:srgbClr val="008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" name="Picture 11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5635116" y="2842229"/>
              <a:ext cx="1683752" cy="1770465"/>
            </a:xfrm>
            <a:prstGeom prst="rect">
              <a:avLst/>
            </a:prstGeom>
          </p:spPr>
        </p:pic>
        <p:pic>
          <p:nvPicPr>
            <p:cNvPr id="13" name="Picture 12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4153733" y="2842229"/>
              <a:ext cx="1683752" cy="1770465"/>
            </a:xfrm>
            <a:prstGeom prst="rect">
              <a:avLst/>
            </a:prstGeom>
          </p:spPr>
        </p:pic>
        <p:pic>
          <p:nvPicPr>
            <p:cNvPr id="14" name="Picture 13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2679343" y="2842229"/>
              <a:ext cx="1683752" cy="1770465"/>
            </a:xfrm>
            <a:prstGeom prst="rect">
              <a:avLst/>
            </a:prstGeom>
          </p:spPr>
        </p:pic>
        <p:pic>
          <p:nvPicPr>
            <p:cNvPr id="15" name="Picture 14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1198563" y="2842229"/>
              <a:ext cx="1683752" cy="1770465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1414300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366365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82315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834380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48534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00600" y="2735540"/>
              <a:ext cx="550843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851443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803508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18868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270933" y="2735540"/>
              <a:ext cx="539764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0243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For your </a:t>
            </a:r>
            <a:r>
              <a:rPr lang="en-US" dirty="0" err="1" smtClean="0">
                <a:solidFill>
                  <a:srgbClr val="000000"/>
                </a:solidFill>
              </a:rPr>
              <a:t>excercises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2671031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722313" y="2735540"/>
            <a:ext cx="8283040" cy="3976410"/>
            <a:chOff x="1198563" y="2735540"/>
            <a:chExt cx="8283040" cy="3976410"/>
          </a:xfrm>
        </p:grpSpPr>
        <p:pic>
          <p:nvPicPr>
            <p:cNvPr id="27" name="Picture 26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07" r="-16248"/>
            <a:stretch/>
          </p:blipFill>
          <p:spPr>
            <a:xfrm>
              <a:off x="5866410" y="4811130"/>
              <a:ext cx="3615193" cy="1869068"/>
            </a:xfrm>
            <a:prstGeom prst="rect">
              <a:avLst/>
            </a:prstGeom>
          </p:spPr>
        </p:pic>
        <p:pic>
          <p:nvPicPr>
            <p:cNvPr id="26" name="Picture 25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7126945" y="2830796"/>
              <a:ext cx="1683752" cy="1770465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1198563" y="4842882"/>
              <a:ext cx="7686146" cy="1869068"/>
              <a:chOff x="2349500" y="3963105"/>
              <a:chExt cx="8281459" cy="2013832"/>
            </a:xfrm>
          </p:grpSpPr>
          <p:pic>
            <p:nvPicPr>
              <p:cNvPr id="3" name="Picture 2" descr="times_serie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9500" y="3963105"/>
                <a:ext cx="4433887" cy="2013832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2579688" y="3963105"/>
                <a:ext cx="1028063" cy="2013832"/>
              </a:xfrm>
              <a:prstGeom prst="rect">
                <a:avLst/>
              </a:prstGeom>
              <a:solidFill>
                <a:srgbClr val="8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" name="Picture 7" descr="times_series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407" r="-16248"/>
              <a:stretch/>
            </p:blipFill>
            <p:spPr>
              <a:xfrm>
                <a:off x="6735759" y="3963105"/>
                <a:ext cx="3895200" cy="2013832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3607751" y="3963105"/>
                <a:ext cx="6943462" cy="2013832"/>
              </a:xfrm>
              <a:prstGeom prst="rect">
                <a:avLst/>
              </a:prstGeom>
              <a:solidFill>
                <a:srgbClr val="008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" name="Picture 11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5635116" y="2842229"/>
              <a:ext cx="1683752" cy="1770465"/>
            </a:xfrm>
            <a:prstGeom prst="rect">
              <a:avLst/>
            </a:prstGeom>
          </p:spPr>
        </p:pic>
        <p:pic>
          <p:nvPicPr>
            <p:cNvPr id="13" name="Picture 12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4153733" y="2842229"/>
              <a:ext cx="1683752" cy="1770465"/>
            </a:xfrm>
            <a:prstGeom prst="rect">
              <a:avLst/>
            </a:prstGeom>
          </p:spPr>
        </p:pic>
        <p:pic>
          <p:nvPicPr>
            <p:cNvPr id="14" name="Picture 13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2679343" y="2842229"/>
              <a:ext cx="1683752" cy="1770465"/>
            </a:xfrm>
            <a:prstGeom prst="rect">
              <a:avLst/>
            </a:prstGeom>
          </p:spPr>
        </p:pic>
        <p:pic>
          <p:nvPicPr>
            <p:cNvPr id="15" name="Picture 14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1198563" y="2842229"/>
              <a:ext cx="1683752" cy="1770465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1414300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366365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82315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834380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48534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00600" y="2735540"/>
              <a:ext cx="550843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851443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803508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18868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270933" y="2735540"/>
              <a:ext cx="539764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-269874" y="2700762"/>
            <a:ext cx="9763125" cy="1998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You’ll be asked to adapt your code from yesterday to run on the cluster for a much bigger ecological community size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You’ll need to collect species abundance data as before and average over a large number of parallel simulations.</a:t>
            </a:r>
          </a:p>
          <a:p>
            <a:endParaRPr lang="en-US" sz="2500" dirty="0">
              <a:solidFill>
                <a:srgbClr val="000000"/>
              </a:solidFill>
            </a:endParaRP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449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For your </a:t>
            </a:r>
            <a:r>
              <a:rPr lang="en-US" dirty="0" err="1" smtClean="0">
                <a:solidFill>
                  <a:srgbClr val="000000"/>
                </a:solidFill>
              </a:rPr>
              <a:t>excercises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2671031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722313" y="2735540"/>
            <a:ext cx="8283040" cy="3976410"/>
            <a:chOff x="1198563" y="2735540"/>
            <a:chExt cx="8283040" cy="3976410"/>
          </a:xfrm>
        </p:grpSpPr>
        <p:pic>
          <p:nvPicPr>
            <p:cNvPr id="27" name="Picture 26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07" r="-16248"/>
            <a:stretch/>
          </p:blipFill>
          <p:spPr>
            <a:xfrm>
              <a:off x="5866410" y="4811130"/>
              <a:ext cx="3615193" cy="1869068"/>
            </a:xfrm>
            <a:prstGeom prst="rect">
              <a:avLst/>
            </a:prstGeom>
          </p:spPr>
        </p:pic>
        <p:pic>
          <p:nvPicPr>
            <p:cNvPr id="26" name="Picture 25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7126945" y="2830796"/>
              <a:ext cx="1683752" cy="1770465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1198563" y="4842882"/>
              <a:ext cx="7686146" cy="1869068"/>
              <a:chOff x="2349500" y="3963105"/>
              <a:chExt cx="8281459" cy="2013832"/>
            </a:xfrm>
          </p:grpSpPr>
          <p:pic>
            <p:nvPicPr>
              <p:cNvPr id="3" name="Picture 2" descr="times_serie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9500" y="3963105"/>
                <a:ext cx="4433887" cy="2013832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2579688" y="3963105"/>
                <a:ext cx="1028063" cy="2013832"/>
              </a:xfrm>
              <a:prstGeom prst="rect">
                <a:avLst/>
              </a:prstGeom>
              <a:solidFill>
                <a:srgbClr val="8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" name="Picture 7" descr="times_series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407" r="-16248"/>
              <a:stretch/>
            </p:blipFill>
            <p:spPr>
              <a:xfrm>
                <a:off x="6735759" y="3963105"/>
                <a:ext cx="3895200" cy="2013832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3607751" y="3963105"/>
                <a:ext cx="6943462" cy="2013832"/>
              </a:xfrm>
              <a:prstGeom prst="rect">
                <a:avLst/>
              </a:prstGeom>
              <a:solidFill>
                <a:srgbClr val="008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" name="Picture 11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5635116" y="2842229"/>
              <a:ext cx="1683752" cy="1770465"/>
            </a:xfrm>
            <a:prstGeom prst="rect">
              <a:avLst/>
            </a:prstGeom>
          </p:spPr>
        </p:pic>
        <p:pic>
          <p:nvPicPr>
            <p:cNvPr id="13" name="Picture 12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4153733" y="2842229"/>
              <a:ext cx="1683752" cy="1770465"/>
            </a:xfrm>
            <a:prstGeom prst="rect">
              <a:avLst/>
            </a:prstGeom>
          </p:spPr>
        </p:pic>
        <p:pic>
          <p:nvPicPr>
            <p:cNvPr id="14" name="Picture 13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2679343" y="2842229"/>
              <a:ext cx="1683752" cy="1770465"/>
            </a:xfrm>
            <a:prstGeom prst="rect">
              <a:avLst/>
            </a:prstGeom>
          </p:spPr>
        </p:pic>
        <p:pic>
          <p:nvPicPr>
            <p:cNvPr id="15" name="Picture 14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1198563" y="2842229"/>
              <a:ext cx="1683752" cy="1770465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1414300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366365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82315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834380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48534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00600" y="2735540"/>
              <a:ext cx="550843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851443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803508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18868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270933" y="2735540"/>
              <a:ext cx="539764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-269874" y="2700762"/>
            <a:ext cx="9763125" cy="1998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You’ll be asked to adapt your code from yesterday to run on the cluster for a much bigger ecological community size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You’ll need to collect species abundance data as before and average over a large number of parallel simulations.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Use a “burn in” period and check the species abundance distribution periodically.  </a:t>
            </a:r>
            <a:endParaRPr lang="en-US" sz="2500" dirty="0">
              <a:solidFill>
                <a:srgbClr val="000000"/>
              </a:solidFill>
            </a:endParaRP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142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For your </a:t>
            </a:r>
            <a:r>
              <a:rPr lang="en-US" dirty="0" err="1" smtClean="0">
                <a:solidFill>
                  <a:srgbClr val="000000"/>
                </a:solidFill>
              </a:rPr>
              <a:t>excercises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805594"/>
            <a:ext cx="8858415" cy="2671031"/>
          </a:xfrm>
        </p:spPr>
        <p:txBody>
          <a:bodyPr>
            <a:normAutofit/>
          </a:bodyPr>
          <a:lstStyle/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722313" y="2735540"/>
            <a:ext cx="8283040" cy="3976410"/>
            <a:chOff x="1198563" y="2735540"/>
            <a:chExt cx="8283040" cy="3976410"/>
          </a:xfrm>
        </p:grpSpPr>
        <p:pic>
          <p:nvPicPr>
            <p:cNvPr id="27" name="Picture 26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07" r="-16248"/>
            <a:stretch/>
          </p:blipFill>
          <p:spPr>
            <a:xfrm>
              <a:off x="5866410" y="4811130"/>
              <a:ext cx="3615193" cy="1869068"/>
            </a:xfrm>
            <a:prstGeom prst="rect">
              <a:avLst/>
            </a:prstGeom>
          </p:spPr>
        </p:pic>
        <p:pic>
          <p:nvPicPr>
            <p:cNvPr id="26" name="Picture 25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7126945" y="2830796"/>
              <a:ext cx="1683752" cy="1770465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1198563" y="4842882"/>
              <a:ext cx="7686146" cy="1869068"/>
              <a:chOff x="2349500" y="3963105"/>
              <a:chExt cx="8281459" cy="2013832"/>
            </a:xfrm>
          </p:grpSpPr>
          <p:pic>
            <p:nvPicPr>
              <p:cNvPr id="3" name="Picture 2" descr="times_serie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9500" y="3963105"/>
                <a:ext cx="4433887" cy="2013832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2579688" y="3963105"/>
                <a:ext cx="1028063" cy="2013832"/>
              </a:xfrm>
              <a:prstGeom prst="rect">
                <a:avLst/>
              </a:prstGeom>
              <a:solidFill>
                <a:srgbClr val="8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8" name="Picture 7" descr="times_series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407" r="-16248"/>
              <a:stretch/>
            </p:blipFill>
            <p:spPr>
              <a:xfrm>
                <a:off x="6735759" y="3963105"/>
                <a:ext cx="3895200" cy="2013832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3607751" y="3963105"/>
                <a:ext cx="6943462" cy="2013832"/>
              </a:xfrm>
              <a:prstGeom prst="rect">
                <a:avLst/>
              </a:prstGeom>
              <a:solidFill>
                <a:srgbClr val="008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2" name="Picture 11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5635116" y="2842229"/>
              <a:ext cx="1683752" cy="1770465"/>
            </a:xfrm>
            <a:prstGeom prst="rect">
              <a:avLst/>
            </a:prstGeom>
          </p:spPr>
        </p:pic>
        <p:pic>
          <p:nvPicPr>
            <p:cNvPr id="13" name="Picture 12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4153733" y="2842229"/>
              <a:ext cx="1683752" cy="1770465"/>
            </a:xfrm>
            <a:prstGeom prst="rect">
              <a:avLst/>
            </a:prstGeom>
          </p:spPr>
        </p:pic>
        <p:pic>
          <p:nvPicPr>
            <p:cNvPr id="14" name="Picture 13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2679343" y="2842229"/>
              <a:ext cx="1683752" cy="1770465"/>
            </a:xfrm>
            <a:prstGeom prst="rect">
              <a:avLst/>
            </a:prstGeom>
          </p:spPr>
        </p:pic>
        <p:pic>
          <p:nvPicPr>
            <p:cNvPr id="15" name="Picture 14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1198563" y="2842229"/>
              <a:ext cx="1683752" cy="1770465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1414300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366365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882315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834380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48534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00600" y="2735540"/>
              <a:ext cx="550843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851443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803508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18868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270933" y="2735540"/>
              <a:ext cx="539764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-269874" y="2700762"/>
            <a:ext cx="9763125" cy="1998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04812" y="957994"/>
            <a:ext cx="8737601" cy="5900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>
                <a:solidFill>
                  <a:srgbClr val="000000"/>
                </a:solidFill>
              </a:rPr>
              <a:t>You’ll be asked to adapt your code from yesterday to run on the cluster for a much bigger ecological community size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You’ll need to collect species abundance data as before and average over a large number of parallel simulations.</a:t>
            </a:r>
          </a:p>
          <a:p>
            <a:r>
              <a:rPr lang="en-US" sz="2500" dirty="0" smtClean="0">
                <a:solidFill>
                  <a:srgbClr val="000000"/>
                </a:solidFill>
              </a:rPr>
              <a:t>Use a “burn in” period and check the species abundance distribution periodically.  You should plot species richness against time and make a conservative judgment, but for neutral theory 8 * metacommunity size complete turnovers of the community is a good rule of thumb.</a:t>
            </a:r>
          </a:p>
          <a:p>
            <a:endParaRPr lang="en-US" sz="2500" dirty="0">
              <a:solidFill>
                <a:srgbClr val="000000"/>
              </a:solidFill>
            </a:endParaRPr>
          </a:p>
          <a:p>
            <a:endParaRPr lang="en-US" sz="2500" dirty="0" smtClean="0">
              <a:solidFill>
                <a:srgbClr val="000000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5898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IBM_Blue_Gene_P_supercomputer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87"/>
          <a:stretch/>
        </p:blipFill>
        <p:spPr>
          <a:xfrm>
            <a:off x="0" y="-110134"/>
            <a:ext cx="9144000" cy="699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141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IBM_Blue_Gene_P_supercomputer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87"/>
          <a:stretch/>
        </p:blipFill>
        <p:spPr>
          <a:xfrm>
            <a:off x="0" y="-110134"/>
            <a:ext cx="9144000" cy="699353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" y="-110135"/>
            <a:ext cx="9350376" cy="6993540"/>
          </a:xfrm>
          <a:prstGeom prst="rect">
            <a:avLst/>
          </a:prstGeom>
          <a:solidFill>
            <a:srgbClr val="870000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DO NOT …</a:t>
            </a:r>
          </a:p>
          <a:p>
            <a:pPr algn="ctr"/>
            <a:endParaRPr lang="en-US" sz="3000" dirty="0" smtClean="0"/>
          </a:p>
          <a:p>
            <a:pPr algn="ctr"/>
            <a:r>
              <a:rPr lang="en-US" sz="2500" dirty="0" smtClean="0"/>
              <a:t>Use the cluster without knowing memory and time requirements</a:t>
            </a:r>
          </a:p>
          <a:p>
            <a:pPr algn="ctr"/>
            <a:r>
              <a:rPr lang="en-US" sz="2500" dirty="0" smtClean="0"/>
              <a:t>Run jobs on the login node</a:t>
            </a:r>
          </a:p>
          <a:p>
            <a:pPr algn="ctr"/>
            <a:r>
              <a:rPr lang="en-US" sz="2500" dirty="0" smtClean="0"/>
              <a:t>Try to use cx2 or ax3 parts of the cluster</a:t>
            </a:r>
          </a:p>
          <a:p>
            <a:pPr algn="ctr"/>
            <a:r>
              <a:rPr lang="en-US" sz="2500" dirty="0" smtClean="0"/>
              <a:t>Output data to the hard disk regularly</a:t>
            </a:r>
          </a:p>
          <a:p>
            <a:pPr algn="ctr"/>
            <a:r>
              <a:rPr lang="en-US" sz="2500" dirty="0" smtClean="0"/>
              <a:t>Use the same random seed for your simulations</a:t>
            </a:r>
          </a:p>
          <a:p>
            <a:pPr algn="ctr"/>
            <a:r>
              <a:rPr lang="en-US" sz="2500" dirty="0" smtClean="0"/>
              <a:t>Copy and paste your shell script</a:t>
            </a:r>
          </a:p>
          <a:p>
            <a:pPr algn="ctr"/>
            <a:r>
              <a:rPr lang="en-US" sz="2500" dirty="0" smtClean="0"/>
              <a:t>Leave your results in $TMPDIR </a:t>
            </a:r>
          </a:p>
          <a:p>
            <a:pPr algn="ctr"/>
            <a:r>
              <a:rPr lang="en-US" sz="2500" dirty="0" smtClean="0"/>
              <a:t>Waste too much of your own time optimizing your code</a:t>
            </a:r>
          </a:p>
          <a:p>
            <a:pPr algn="ctr"/>
            <a:r>
              <a:rPr lang="en-US" sz="2500" dirty="0" smtClean="0"/>
              <a:t>Run code on the cluster that hasn’t been tested locally first</a:t>
            </a:r>
            <a:endParaRPr lang="en-US" sz="2500" dirty="0"/>
          </a:p>
          <a:p>
            <a:pPr algn="ctr"/>
            <a:endParaRPr lang="en-US" sz="2500" dirty="0" smtClean="0"/>
          </a:p>
          <a:p>
            <a:pPr algn="ctr"/>
            <a:endParaRPr lang="en-US" sz="2500" dirty="0"/>
          </a:p>
          <a:p>
            <a:pPr algn="ctr"/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9088704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IBM_Blue_Gene_P_supercomputer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87"/>
          <a:stretch/>
        </p:blipFill>
        <p:spPr>
          <a:xfrm>
            <a:off x="0" y="-110134"/>
            <a:ext cx="9144000" cy="699353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" y="-110135"/>
            <a:ext cx="9142413" cy="6993540"/>
          </a:xfrm>
          <a:prstGeom prst="rect">
            <a:avLst/>
          </a:prstGeom>
          <a:solidFill>
            <a:srgbClr val="004C00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DO …</a:t>
            </a:r>
          </a:p>
          <a:p>
            <a:pPr algn="ctr"/>
            <a:endParaRPr lang="en-US" sz="3000" dirty="0" smtClean="0"/>
          </a:p>
          <a:p>
            <a:pPr algn="ctr"/>
            <a:r>
              <a:rPr lang="en-US" sz="2500" dirty="0" smtClean="0"/>
              <a:t>Use the cluster for jobs that take a long time locally.</a:t>
            </a:r>
          </a:p>
          <a:p>
            <a:pPr algn="ctr"/>
            <a:r>
              <a:rPr lang="en-US" sz="2500" dirty="0"/>
              <a:t>Optimize your code if there’s going to be a huge </a:t>
            </a:r>
            <a:r>
              <a:rPr lang="en-US" sz="2500" dirty="0" smtClean="0"/>
              <a:t>benefit</a:t>
            </a:r>
          </a:p>
          <a:p>
            <a:pPr algn="ctr"/>
            <a:r>
              <a:rPr lang="en-US" sz="2500" dirty="0"/>
              <a:t>R</a:t>
            </a:r>
            <a:r>
              <a:rPr lang="en-US" sz="2500" dirty="0" smtClean="0"/>
              <a:t>un repeat readings and different parameters as separate jobs.</a:t>
            </a:r>
          </a:p>
          <a:p>
            <a:pPr algn="ctr"/>
            <a:r>
              <a:rPr lang="en-US" sz="2500" dirty="0" smtClean="0"/>
              <a:t>Run jobs that take between 30 </a:t>
            </a:r>
            <a:r>
              <a:rPr lang="en-US" sz="2500" dirty="0" err="1" smtClean="0"/>
              <a:t>mins</a:t>
            </a:r>
            <a:r>
              <a:rPr lang="en-US" sz="2500" dirty="0" smtClean="0"/>
              <a:t> and 3 days to execute.</a:t>
            </a:r>
          </a:p>
          <a:p>
            <a:pPr algn="ctr"/>
            <a:r>
              <a:rPr lang="en-US" sz="2500" dirty="0" smtClean="0"/>
              <a:t>Write your shell script on the cluster itself.</a:t>
            </a:r>
          </a:p>
          <a:p>
            <a:pPr algn="ctr"/>
            <a:r>
              <a:rPr lang="en-US" sz="2500" dirty="0" smtClean="0"/>
              <a:t>Make your code output each result in a differently named file.</a:t>
            </a:r>
          </a:p>
          <a:p>
            <a:pPr algn="ctr"/>
            <a:r>
              <a:rPr lang="en-US" sz="2500" dirty="0" smtClean="0"/>
              <a:t>Check periodically that all is well on the cluster</a:t>
            </a:r>
          </a:p>
          <a:p>
            <a:pPr algn="ctr"/>
            <a:r>
              <a:rPr lang="en-US" sz="2500" dirty="0" smtClean="0"/>
              <a:t>Be </a:t>
            </a:r>
            <a:r>
              <a:rPr lang="en-US" sz="2500" dirty="0" smtClean="0"/>
              <a:t>ambitious – you can do loads of great stuff with a cluster.</a:t>
            </a:r>
          </a:p>
          <a:p>
            <a:pPr algn="ctr"/>
            <a:endParaRPr lang="en-US" sz="3000" dirty="0"/>
          </a:p>
          <a:p>
            <a:pPr algn="ctr"/>
            <a:endParaRPr lang="en-US" sz="3000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831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o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12" y="994284"/>
            <a:ext cx="3276600" cy="4991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Introduction to HPC and why it’s useful</a:t>
            </a:r>
          </a:p>
        </p:txBody>
      </p:sp>
      <p:pic>
        <p:nvPicPr>
          <p:cNvPr id="6" name="Picture 5" descr="220px-Gordon_Moor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48" y="1422899"/>
            <a:ext cx="2794000" cy="2463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3512" y="5532438"/>
            <a:ext cx="3487738" cy="6826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moore's law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112" y="2036763"/>
            <a:ext cx="5214882" cy="467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592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o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12" y="994284"/>
            <a:ext cx="3276600" cy="4991100"/>
          </a:xfrm>
          <a:prstGeom prst="rect">
            <a:avLst/>
          </a:prstGeom>
        </p:spPr>
      </p:pic>
      <p:pic>
        <p:nvPicPr>
          <p:cNvPr id="9" name="Picture 8" descr="moore's law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112" y="2036763"/>
            <a:ext cx="5214882" cy="46751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Introduction to HPC and why it’s useful</a:t>
            </a:r>
          </a:p>
        </p:txBody>
      </p:sp>
      <p:pic>
        <p:nvPicPr>
          <p:cNvPr id="6" name="Picture 5" descr="220px-Gordon_Moor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48" y="1422899"/>
            <a:ext cx="2794000" cy="2463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2457" y="5985384"/>
            <a:ext cx="31876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Jan 2015 update: $</a:t>
            </a:r>
            <a:r>
              <a:rPr lang="en-US" dirty="0"/>
              <a:t>6.7 billion</a:t>
            </a:r>
          </a:p>
        </p:txBody>
      </p:sp>
    </p:spTree>
    <p:extLst>
      <p:ext uri="{BB962C8B-B14F-4D97-AF65-F5344CB8AC3E}">
        <p14:creationId xmlns:p14="http://schemas.microsoft.com/office/powerpoint/2010/main" val="1627731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Introduction to HPC and why it’s useful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503969"/>
            <a:ext cx="8858415" cy="49831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pPr lvl="1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Embarrassingly parallel problems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Graphics</a:t>
            </a:r>
            <a:endParaRPr lang="en-US" dirty="0">
              <a:solidFill>
                <a:srgbClr val="000000"/>
              </a:solidFill>
            </a:endParaRPr>
          </a:p>
          <a:p>
            <a:pPr lvl="2"/>
            <a:r>
              <a:rPr lang="en-US" dirty="0">
                <a:solidFill>
                  <a:srgbClr val="000000"/>
                </a:solidFill>
              </a:rPr>
              <a:t>Simulations with multiple </a:t>
            </a:r>
            <a:r>
              <a:rPr lang="en-US" dirty="0" smtClean="0">
                <a:solidFill>
                  <a:srgbClr val="000000"/>
                </a:solidFill>
              </a:rPr>
              <a:t>parameters</a:t>
            </a:r>
          </a:p>
          <a:p>
            <a:pPr lvl="2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 descr="server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374" y="3873500"/>
            <a:ext cx="4355564" cy="290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376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8716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Introduction to HPC and why it’s useful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85585" y="503969"/>
            <a:ext cx="8858415" cy="49831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pPr lvl="1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Embarrassingly parallel problems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Graphics</a:t>
            </a:r>
            <a:endParaRPr lang="en-US" dirty="0">
              <a:solidFill>
                <a:srgbClr val="000000"/>
              </a:solidFill>
            </a:endParaRPr>
          </a:p>
          <a:p>
            <a:pPr lvl="2"/>
            <a:r>
              <a:rPr lang="en-US" dirty="0">
                <a:solidFill>
                  <a:srgbClr val="000000"/>
                </a:solidFill>
              </a:rPr>
              <a:t>Simulations with multiple </a:t>
            </a:r>
            <a:r>
              <a:rPr lang="en-US" dirty="0" smtClean="0">
                <a:solidFill>
                  <a:srgbClr val="000000"/>
                </a:solidFill>
              </a:rPr>
              <a:t>parameters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Non embarrassingly parallel problems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Fluid dynamics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A lot of the tasks run by a single program</a:t>
            </a:r>
          </a:p>
          <a:p>
            <a:pPr lvl="2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 descr="server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374" y="3873500"/>
            <a:ext cx="4355564" cy="290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63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3950</TotalTime>
  <Words>3857</Words>
  <Application>Microsoft Macintosh PowerPoint</Application>
  <PresentationFormat>On-screen Show (4:3)</PresentationFormat>
  <Paragraphs>620</Paragraphs>
  <Slides>58</Slides>
  <Notes>47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59" baseType="lpstr">
      <vt:lpstr>Office Theme</vt:lpstr>
      <vt:lpstr>PowerPoint Presentation</vt:lpstr>
      <vt:lpstr>PowerPoint Presentation</vt:lpstr>
      <vt:lpstr>High Performance Computing (HPC)</vt:lpstr>
      <vt:lpstr>Introduction to HPC and why it’s useful</vt:lpstr>
      <vt:lpstr>Introduction to HPC and why it’s useful</vt:lpstr>
      <vt:lpstr>Introduction to HPC and why it’s useful</vt:lpstr>
      <vt:lpstr>Introduction to HPC and why it’s useful</vt:lpstr>
      <vt:lpstr>Introduction to HPC and why it’s useful</vt:lpstr>
      <vt:lpstr>Introduction to HPC and why it’s useful</vt:lpstr>
      <vt:lpstr>How do you parallelize your code?</vt:lpstr>
      <vt:lpstr>How do you parallelize your code?</vt:lpstr>
      <vt:lpstr>How do you parallelize your code?</vt:lpstr>
      <vt:lpstr>PowerPoint Presentation</vt:lpstr>
      <vt:lpstr>PowerPoint Presentation</vt:lpstr>
      <vt:lpstr>How do you parallelize your code?</vt:lpstr>
      <vt:lpstr>How do you parallelize your code?</vt:lpstr>
      <vt:lpstr>Handling memory</vt:lpstr>
      <vt:lpstr>Handling memory</vt:lpstr>
      <vt:lpstr>Handling memory</vt:lpstr>
      <vt:lpstr>Handling memory</vt:lpstr>
      <vt:lpstr>Handling memory</vt:lpstr>
      <vt:lpstr>Handling memory</vt:lpstr>
      <vt:lpstr>Handling memory</vt:lpstr>
      <vt:lpstr>Handling memory</vt:lpstr>
      <vt:lpstr>PowerPoint Presentation</vt:lpstr>
      <vt:lpstr>Imperial College  high performance computing hpc.ic.ac.uk</vt:lpstr>
      <vt:lpstr>Imperial College  high performance computing hpc.ic.ac.uk</vt:lpstr>
      <vt:lpstr>The Imperial College high performance computing PC cluster cx1.hpc.ic.ac.uk</vt:lpstr>
      <vt:lpstr>The Imperial College high performance computing PC cluster cx1.hpc.ic.ac.uk</vt:lpstr>
      <vt:lpstr>The Imperial College high performance computing PC cluster cx1.hpc.ic.ac.uk</vt:lpstr>
      <vt:lpstr>The Imperial College high performance computing PC cluster cx1.hpc.ic.ac.uk</vt:lpstr>
      <vt:lpstr>The Imperial College high performance computing PC cluster cx1.hpc.ic.ac.uk</vt:lpstr>
      <vt:lpstr>The Imperial College high performance computing PC cluster cx1.hpc.ic.ac.uk</vt:lpstr>
      <vt:lpstr>Where your data is stored…</vt:lpstr>
      <vt:lpstr>Where your data is stored…</vt:lpstr>
      <vt:lpstr>Where your data is stored…</vt:lpstr>
      <vt:lpstr>Where your data is stored…</vt:lpstr>
      <vt:lpstr>Step 1: get your code onto the cluster</vt:lpstr>
      <vt:lpstr>Step 1: get your code onto the cluster</vt:lpstr>
      <vt:lpstr>Step 2: log into the cluster</vt:lpstr>
      <vt:lpstr>Step 3: make a file for your shell script</vt:lpstr>
      <vt:lpstr>Step 3 continued: your shell script file</vt:lpstr>
      <vt:lpstr>Step 3 continued: your shell script file</vt:lpstr>
      <vt:lpstr>Step 4: submitting your job to the cluster</vt:lpstr>
      <vt:lpstr>Step 5: check that all is well</vt:lpstr>
      <vt:lpstr>Step 6: Getting your results back</vt:lpstr>
      <vt:lpstr>Step 6 continued: sftp to get results</vt:lpstr>
      <vt:lpstr>For your excercises</vt:lpstr>
      <vt:lpstr>For your excercises</vt:lpstr>
      <vt:lpstr>For your excercises</vt:lpstr>
      <vt:lpstr>For your excercises</vt:lpstr>
      <vt:lpstr>For your excercises</vt:lpstr>
      <vt:lpstr>For your excercises</vt:lpstr>
      <vt:lpstr>For your excercises</vt:lpstr>
      <vt:lpstr>For your excercises</vt:lpstr>
      <vt:lpstr>PowerPoint Presentation</vt:lpstr>
      <vt:lpstr>PowerPoint Presentation</vt:lpstr>
      <vt:lpstr>PowerPoint Presentation</vt:lpstr>
    </vt:vector>
  </TitlesOfParts>
  <Company>Imperial College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Rosindell</dc:creator>
  <cp:lastModifiedBy>James Rosindell</cp:lastModifiedBy>
  <cp:revision>192</cp:revision>
  <dcterms:created xsi:type="dcterms:W3CDTF">2013-01-14T12:17:32Z</dcterms:created>
  <dcterms:modified xsi:type="dcterms:W3CDTF">2017-11-27T21:54:19Z</dcterms:modified>
</cp:coreProperties>
</file>

<file path=docProps/thumbnail.jpeg>
</file>